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64" r:id="rId1"/>
  </p:sldMasterIdLst>
  <p:notesMasterIdLst>
    <p:notesMasterId r:id="rId29"/>
  </p:notesMasterIdLst>
  <p:sldIdLst>
    <p:sldId id="1643" r:id="rId2"/>
    <p:sldId id="1465" r:id="rId3"/>
    <p:sldId id="1573" r:id="rId4"/>
    <p:sldId id="1574" r:id="rId5"/>
    <p:sldId id="1635" r:id="rId6"/>
    <p:sldId id="1418" r:id="rId7"/>
    <p:sldId id="1425" r:id="rId8"/>
    <p:sldId id="1426" r:id="rId9"/>
    <p:sldId id="1466" r:id="rId10"/>
    <p:sldId id="1427" r:id="rId11"/>
    <p:sldId id="1631" r:id="rId12"/>
    <p:sldId id="1470" r:id="rId13"/>
    <p:sldId id="1473" r:id="rId14"/>
    <p:sldId id="1632" r:id="rId15"/>
    <p:sldId id="1634" r:id="rId16"/>
    <p:sldId id="1629" r:id="rId17"/>
    <p:sldId id="1436" r:id="rId18"/>
    <p:sldId id="1437" r:id="rId19"/>
    <p:sldId id="1644" r:id="rId20"/>
    <p:sldId id="1646" r:id="rId21"/>
    <p:sldId id="1645" r:id="rId22"/>
    <p:sldId id="1640" r:id="rId23"/>
    <p:sldId id="1641" r:id="rId24"/>
    <p:sldId id="1636" r:id="rId25"/>
    <p:sldId id="1637" r:id="rId26"/>
    <p:sldId id="1638" r:id="rId27"/>
    <p:sldId id="1642" r:id="rId28"/>
  </p:sldIdLst>
  <p:sldSz cx="9144000" cy="6858000" type="screen4x3"/>
  <p:notesSz cx="6858000" cy="9144000"/>
  <p:defaultTextStyle>
    <a:defPPr>
      <a:defRPr lang="en-US"/>
    </a:defPPr>
    <a:lvl1pPr algn="l" rtl="0" fontAlgn="base">
      <a:spcBef>
        <a:spcPct val="0"/>
      </a:spcBef>
      <a:spcAft>
        <a:spcPct val="0"/>
      </a:spcAft>
      <a:defRPr sz="2400" kern="1200">
        <a:solidFill>
          <a:schemeClr val="tx1"/>
        </a:solidFill>
        <a:latin typeface="Arial" charset="0"/>
        <a:ea typeface="+mn-ea"/>
        <a:cs typeface="Arial" charset="0"/>
      </a:defRPr>
    </a:lvl1pPr>
    <a:lvl2pPr marL="457200" algn="l" rtl="0" fontAlgn="base">
      <a:spcBef>
        <a:spcPct val="0"/>
      </a:spcBef>
      <a:spcAft>
        <a:spcPct val="0"/>
      </a:spcAft>
      <a:defRPr sz="2400" kern="1200">
        <a:solidFill>
          <a:schemeClr val="tx1"/>
        </a:solidFill>
        <a:latin typeface="Arial" charset="0"/>
        <a:ea typeface="+mn-ea"/>
        <a:cs typeface="Arial" charset="0"/>
      </a:defRPr>
    </a:lvl2pPr>
    <a:lvl3pPr marL="914400" algn="l" rtl="0" fontAlgn="base">
      <a:spcBef>
        <a:spcPct val="0"/>
      </a:spcBef>
      <a:spcAft>
        <a:spcPct val="0"/>
      </a:spcAft>
      <a:defRPr sz="2400" kern="1200">
        <a:solidFill>
          <a:schemeClr val="tx1"/>
        </a:solidFill>
        <a:latin typeface="Arial" charset="0"/>
        <a:ea typeface="+mn-ea"/>
        <a:cs typeface="Arial" charset="0"/>
      </a:defRPr>
    </a:lvl3pPr>
    <a:lvl4pPr marL="1371600" algn="l" rtl="0" fontAlgn="base">
      <a:spcBef>
        <a:spcPct val="0"/>
      </a:spcBef>
      <a:spcAft>
        <a:spcPct val="0"/>
      </a:spcAft>
      <a:defRPr sz="2400" kern="1200">
        <a:solidFill>
          <a:schemeClr val="tx1"/>
        </a:solidFill>
        <a:latin typeface="Arial" charset="0"/>
        <a:ea typeface="+mn-ea"/>
        <a:cs typeface="Arial" charset="0"/>
      </a:defRPr>
    </a:lvl4pPr>
    <a:lvl5pPr marL="1828800" algn="l" rtl="0" fontAlgn="base">
      <a:spcBef>
        <a:spcPct val="0"/>
      </a:spcBef>
      <a:spcAft>
        <a:spcPct val="0"/>
      </a:spcAft>
      <a:defRPr sz="2400" kern="1200">
        <a:solidFill>
          <a:schemeClr val="tx1"/>
        </a:solidFill>
        <a:latin typeface="Arial" charset="0"/>
        <a:ea typeface="+mn-ea"/>
        <a:cs typeface="Arial" charset="0"/>
      </a:defRPr>
    </a:lvl5pPr>
    <a:lvl6pPr marL="2286000" algn="l" defTabSz="914400" rtl="0" eaLnBrk="1" latinLnBrk="0" hangingPunct="1">
      <a:defRPr sz="2400" kern="1200">
        <a:solidFill>
          <a:schemeClr val="tx1"/>
        </a:solidFill>
        <a:latin typeface="Arial" charset="0"/>
        <a:ea typeface="+mn-ea"/>
        <a:cs typeface="Arial" charset="0"/>
      </a:defRPr>
    </a:lvl6pPr>
    <a:lvl7pPr marL="2743200" algn="l" defTabSz="914400" rtl="0" eaLnBrk="1" latinLnBrk="0" hangingPunct="1">
      <a:defRPr sz="2400" kern="1200">
        <a:solidFill>
          <a:schemeClr val="tx1"/>
        </a:solidFill>
        <a:latin typeface="Arial" charset="0"/>
        <a:ea typeface="+mn-ea"/>
        <a:cs typeface="Arial" charset="0"/>
      </a:defRPr>
    </a:lvl7pPr>
    <a:lvl8pPr marL="3200400" algn="l" defTabSz="914400" rtl="0" eaLnBrk="1" latinLnBrk="0" hangingPunct="1">
      <a:defRPr sz="2400" kern="1200">
        <a:solidFill>
          <a:schemeClr val="tx1"/>
        </a:solidFill>
        <a:latin typeface="Arial" charset="0"/>
        <a:ea typeface="+mn-ea"/>
        <a:cs typeface="Arial" charset="0"/>
      </a:defRPr>
    </a:lvl8pPr>
    <a:lvl9pPr marL="3657600" algn="l" defTabSz="914400" rtl="0" eaLnBrk="1" latinLnBrk="0" hangingPunct="1">
      <a:defRPr sz="2400"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FF"/>
    <a:srgbClr val="FF3300"/>
    <a:srgbClr val="FFFF00"/>
    <a:srgbClr val="0000FF"/>
    <a:srgbClr val="CC0000"/>
    <a:srgbClr val="FF0000"/>
    <a:srgbClr val="000099"/>
    <a:srgbClr val="9B2585"/>
    <a:srgbClr val="00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294" autoAdjust="0"/>
    <p:restoredTop sz="98267" autoAdjust="0"/>
  </p:normalViewPr>
  <p:slideViewPr>
    <p:cSldViewPr>
      <p:cViewPr>
        <p:scale>
          <a:sx n="100" d="100"/>
          <a:sy n="100" d="100"/>
        </p:scale>
        <p:origin x="-528" y="29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11562"/>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517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200">
                <a:latin typeface="Arial" pitchFamily="34" charset="0"/>
                <a:cs typeface="Arial" pitchFamily="34" charset="0"/>
              </a:defRPr>
            </a:lvl1pPr>
          </a:lstStyle>
          <a:p>
            <a:pPr>
              <a:defRPr/>
            </a:pPr>
            <a:endParaRPr lang="en-US"/>
          </a:p>
        </p:txBody>
      </p:sp>
      <p:sp>
        <p:nvSpPr>
          <p:cNvPr id="135171"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200">
                <a:latin typeface="Arial" pitchFamily="34" charset="0"/>
                <a:cs typeface="Arial" pitchFamily="34" charset="0"/>
              </a:defRPr>
            </a:lvl1pPr>
          </a:lstStyle>
          <a:p>
            <a:pPr>
              <a:defRPr/>
            </a:pPr>
            <a:fld id="{7A15469B-F905-4722-8FE8-1530BA6A58A9}" type="datetimeFigureOut">
              <a:rPr lang="en-US"/>
              <a:pPr>
                <a:defRPr/>
              </a:pPr>
              <a:t>12/2/2018</a:t>
            </a:fld>
            <a:endParaRPr lang="en-US"/>
          </a:p>
        </p:txBody>
      </p:sp>
      <p:sp>
        <p:nvSpPr>
          <p:cNvPr id="36868"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5173"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135174"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0" hangingPunct="0">
              <a:defRPr sz="1200">
                <a:latin typeface="Arial" pitchFamily="34" charset="0"/>
                <a:cs typeface="Arial" pitchFamily="34" charset="0"/>
              </a:defRPr>
            </a:lvl1pPr>
          </a:lstStyle>
          <a:p>
            <a:pPr>
              <a:defRPr/>
            </a:pPr>
            <a:endParaRPr lang="en-US"/>
          </a:p>
        </p:txBody>
      </p:sp>
      <p:sp>
        <p:nvSpPr>
          <p:cNvPr id="135175"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0" hangingPunct="0">
              <a:defRPr sz="1200">
                <a:latin typeface="Arial" pitchFamily="34" charset="0"/>
                <a:cs typeface="Arial" pitchFamily="34" charset="0"/>
              </a:defRPr>
            </a:lvl1pPr>
          </a:lstStyle>
          <a:p>
            <a:pPr>
              <a:defRPr/>
            </a:pPr>
            <a:fld id="{55E41D8D-9F9F-4E9A-997E-EE2F97876E92}" type="slidenum">
              <a:rPr lang="en-US"/>
              <a:pPr>
                <a:defRPr/>
              </a:pPr>
              <a:t>‹#›</a:t>
            </a:fld>
            <a:endParaRPr lang="en-US"/>
          </a:p>
        </p:txBody>
      </p:sp>
    </p:spTree>
    <p:extLst>
      <p:ext uri="{BB962C8B-B14F-4D97-AF65-F5344CB8AC3E}">
        <p14:creationId xmlns:p14="http://schemas.microsoft.com/office/powerpoint/2010/main" val="323743264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Calibri" pitchFamily="34" charset="0"/>
        <a:ea typeface="+mn-ea"/>
        <a:cs typeface="Arial" pitchFamily="34" charset="0"/>
      </a:defRPr>
    </a:lvl1pPr>
    <a:lvl2pPr marL="457200" algn="l" rtl="0" eaLnBrk="0" fontAlgn="base" hangingPunct="0">
      <a:spcBef>
        <a:spcPct val="30000"/>
      </a:spcBef>
      <a:spcAft>
        <a:spcPct val="0"/>
      </a:spcAft>
      <a:defRPr sz="1200" kern="1200">
        <a:solidFill>
          <a:schemeClr val="tx1"/>
        </a:solidFill>
        <a:latin typeface="Calibri" pitchFamily="34" charset="0"/>
        <a:ea typeface="+mn-ea"/>
        <a:cs typeface="Arial" pitchFamily="34" charset="0"/>
      </a:defRPr>
    </a:lvl2pPr>
    <a:lvl3pPr marL="914400" algn="l" rtl="0" eaLnBrk="0" fontAlgn="base" hangingPunct="0">
      <a:spcBef>
        <a:spcPct val="30000"/>
      </a:spcBef>
      <a:spcAft>
        <a:spcPct val="0"/>
      </a:spcAft>
      <a:defRPr sz="1200" kern="1200">
        <a:solidFill>
          <a:schemeClr val="tx1"/>
        </a:solidFill>
        <a:latin typeface="Calibri" pitchFamily="34" charset="0"/>
        <a:ea typeface="+mn-ea"/>
        <a:cs typeface="Arial" pitchFamily="34" charset="0"/>
      </a:defRPr>
    </a:lvl3pPr>
    <a:lvl4pPr marL="1371600" algn="l" rtl="0" eaLnBrk="0" fontAlgn="base" hangingPunct="0">
      <a:spcBef>
        <a:spcPct val="30000"/>
      </a:spcBef>
      <a:spcAft>
        <a:spcPct val="0"/>
      </a:spcAft>
      <a:defRPr sz="1200" kern="1200">
        <a:solidFill>
          <a:schemeClr val="tx1"/>
        </a:solidFill>
        <a:latin typeface="Calibri" pitchFamily="34" charset="0"/>
        <a:ea typeface="+mn-ea"/>
        <a:cs typeface="Arial" pitchFamily="34" charset="0"/>
      </a:defRPr>
    </a:lvl4pPr>
    <a:lvl5pPr marL="1828800" algn="l" rtl="0" eaLnBrk="0" fontAlgn="base" hangingPunct="0">
      <a:spcBef>
        <a:spcPct val="30000"/>
      </a:spcBef>
      <a:spcAft>
        <a:spcPct val="0"/>
      </a:spcAft>
      <a:defRPr sz="1200" kern="1200">
        <a:solidFill>
          <a:schemeClr val="tx1"/>
        </a:solidFill>
        <a:latin typeface="Calibri" pitchFamily="34" charset="0"/>
        <a:ea typeface="+mn-ea"/>
        <a:cs typeface="Arial"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defRPr sz="2400">
                <a:solidFill>
                  <a:schemeClr val="tx1"/>
                </a:solidFill>
                <a:latin typeface="Arial" charset="0"/>
                <a:cs typeface="Arial" charset="0"/>
              </a:defRPr>
            </a:lvl4pPr>
            <a:lvl5pPr marL="2057400" indent="-228600" eaLnBrk="0" hangingPunct="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fld id="{495D7027-67A8-4494-AB3C-DDB1BB271EBD}" type="slidenum">
              <a:rPr lang="en-US" sz="1200" smtClean="0"/>
              <a:pPr/>
              <a:t>7</a:t>
            </a:fld>
            <a:endParaRPr lang="en-US" sz="1200" smtClean="0"/>
          </a:p>
        </p:txBody>
      </p:sp>
      <p:sp>
        <p:nvSpPr>
          <p:cNvPr id="37891" name="Rectangle 2"/>
          <p:cNvSpPr>
            <a:spLocks noGrp="1" noRot="1" noChangeAspect="1" noChangeArrowheads="1" noTextEdit="1"/>
          </p:cNvSpPr>
          <p:nvPr>
            <p:ph type="sldImg"/>
          </p:nvPr>
        </p:nvSpPr>
        <p:spPr>
          <a:ln/>
        </p:spPr>
      </p:sp>
      <p:sp>
        <p:nvSpPr>
          <p:cNvPr id="378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cs typeface="Arial"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7" name="Picture 6" descr="horizon.png"/>
          <p:cNvPicPr>
            <a:picLocks noChangeAspect="1"/>
          </p:cNvPicPr>
          <p:nvPr/>
        </p:nvPicPr>
        <p:blipFill>
          <a:blip r:embed="rId2" cstate="print"/>
          <a:srcRect t="33333"/>
          <a:stretch>
            <a:fillRect/>
          </a:stretch>
        </p:blipFill>
        <p:spPr>
          <a:xfrm>
            <a:off x="0" y="0"/>
            <a:ext cx="9144000" cy="4572000"/>
          </a:xfrm>
          <a:prstGeom prst="rect">
            <a:avLst/>
          </a:prstGeom>
        </p:spPr>
      </p:pic>
      <p:sp>
        <p:nvSpPr>
          <p:cNvPr id="4" name="Date Placeholder 3"/>
          <p:cNvSpPr>
            <a:spLocks noGrp="1"/>
          </p:cNvSpPr>
          <p:nvPr>
            <p:ph type="dt" sz="half" idx="10"/>
          </p:nvPr>
        </p:nvSpPr>
        <p:spPr/>
        <p:txBody>
          <a:bodyPr/>
          <a:lstStyle/>
          <a:p>
            <a:pPr>
              <a:defRPr/>
            </a:pPr>
            <a:fld id="{527756BF-3EBC-4E90-8A2C-FB5EB3670CF8}" type="datetimeFigureOut">
              <a:rPr lang="en-US" smtClean="0"/>
              <a:pPr>
                <a:defRPr/>
              </a:pPr>
              <a:t>12/2/2018</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85AC6437-D5E4-4ACE-AA7B-6DC560818F24}" type="slidenum">
              <a:rPr lang="en-US" smtClean="0"/>
              <a:pPr>
                <a:defRPr/>
              </a:pPr>
              <a:t>‹#›</a:t>
            </a:fld>
            <a:endParaRPr lang="en-US"/>
          </a:p>
        </p:txBody>
      </p:sp>
      <p:sp>
        <p:nvSpPr>
          <p:cNvPr id="3" name="Subtitle 2"/>
          <p:cNvSpPr>
            <a:spLocks noGrp="1"/>
          </p:cNvSpPr>
          <p:nvPr>
            <p:ph type="subTitle" idx="1"/>
          </p:nvPr>
        </p:nvSpPr>
        <p:spPr>
          <a:xfrm>
            <a:off x="1219200" y="3886200"/>
            <a:ext cx="6400800" cy="1752600"/>
          </a:xfrm>
        </p:spPr>
        <p:txBody>
          <a:bodyPr>
            <a:normAutofit/>
          </a:bodyPr>
          <a:lstStyle>
            <a:lvl1pPr marL="0" indent="0" algn="ctr">
              <a:buNone/>
              <a:defRPr sz="1700" baseline="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2" name="Title 1"/>
          <p:cNvSpPr>
            <a:spLocks noGrp="1"/>
          </p:cNvSpPr>
          <p:nvPr>
            <p:ph type="ctrTitle"/>
          </p:nvPr>
        </p:nvSpPr>
        <p:spPr>
          <a:xfrm>
            <a:off x="685800" y="2007888"/>
            <a:ext cx="7772400" cy="1470025"/>
          </a:xfrm>
        </p:spPr>
        <p:txBody>
          <a:bodyPr/>
          <a:lstStyle>
            <a:lvl1pPr algn="ctr">
              <a:defRPr sz="3200"/>
            </a:lvl1pPr>
          </a:lstStyle>
          <a:p>
            <a:r>
              <a:rPr lang="en-US" smtClean="0"/>
              <a:t>Click to edit Master title style</a:t>
            </a: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fld id="{0577783D-4A14-423A-9340-9D82044C41E9}" type="datetimeFigureOut">
              <a:rPr lang="en-US" smtClean="0"/>
              <a:pPr>
                <a:defRPr/>
              </a:pPr>
              <a:t>12/2/2018</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998016B7-5E89-42DE-9B3F-EDE111292E24}" type="slidenum">
              <a:rPr lang="en-US" smtClean="0"/>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fld id="{9B8F158F-0038-49D0-83D6-6DEA65E70552}" type="datetimeFigureOut">
              <a:rPr lang="en-US" smtClean="0"/>
              <a:pPr>
                <a:defRPr/>
              </a:pPr>
              <a:t>12/2/2018</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AE2E2152-0FDD-4C57-ABA3-3CC28C3C1635}" type="slidenum">
              <a:rPr lang="en-US" smtClean="0"/>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7924800" cy="1143000"/>
          </a:xfrm>
        </p:spPr>
        <p:txBody>
          <a:bodyPr/>
          <a:lstStyle/>
          <a:p>
            <a:r>
              <a:rPr lang="en-US" smtClean="0"/>
              <a:t>Click to edit Master title style</a:t>
            </a:r>
            <a:endParaRPr lang="en-US" dirty="0"/>
          </a:p>
        </p:txBody>
      </p:sp>
      <p:sp>
        <p:nvSpPr>
          <p:cNvPr id="4" name="Date Placeholder 3"/>
          <p:cNvSpPr>
            <a:spLocks noGrp="1"/>
          </p:cNvSpPr>
          <p:nvPr>
            <p:ph type="dt" sz="half" idx="10"/>
          </p:nvPr>
        </p:nvSpPr>
        <p:spPr/>
        <p:txBody>
          <a:bodyPr/>
          <a:lstStyle/>
          <a:p>
            <a:pPr>
              <a:defRPr/>
            </a:pPr>
            <a:fld id="{497E001C-BE21-4451-8EBD-E18B0226A49B}" type="datetimeFigureOut">
              <a:rPr lang="en-US" smtClean="0"/>
              <a:pPr>
                <a:defRPr/>
              </a:pPr>
              <a:t>12/2/2018</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2A81A8AC-4424-4E28-A31F-7197D8A0BEE7}" type="slidenum">
              <a:rPr lang="en-US" smtClean="0"/>
              <a:pPr>
                <a:defRPr/>
              </a:pPr>
              <a:t>‹#›</a:t>
            </a:fld>
            <a:endParaRPr lang="en-US"/>
          </a:p>
        </p:txBody>
      </p:sp>
      <p:sp>
        <p:nvSpPr>
          <p:cNvPr id="8" name="Content Placeholder 7"/>
          <p:cNvSpPr>
            <a:spLocks noGrp="1"/>
          </p:cNvSpPr>
          <p:nvPr>
            <p:ph sz="quarter" idx="13"/>
          </p:nvPr>
        </p:nvSpPr>
        <p:spPr>
          <a:xfrm>
            <a:off x="609600" y="1600200"/>
            <a:ext cx="79248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9600" y="4962525"/>
            <a:ext cx="7885113" cy="1362075"/>
          </a:xfrm>
        </p:spPr>
        <p:txBody>
          <a:bodyPr anchor="t"/>
          <a:lstStyle>
            <a:lvl1pPr algn="l">
              <a:defRPr sz="3200" b="0" i="0" cap="all" baseline="0"/>
            </a:lvl1pPr>
          </a:lstStyle>
          <a:p>
            <a:r>
              <a:rPr lang="en-US" smtClean="0"/>
              <a:t>Click to edit Master title style</a:t>
            </a:r>
            <a:endParaRPr lang="en-US" dirty="0"/>
          </a:p>
        </p:txBody>
      </p:sp>
      <p:sp>
        <p:nvSpPr>
          <p:cNvPr id="3" name="Text Placeholder 2"/>
          <p:cNvSpPr>
            <a:spLocks noGrp="1"/>
          </p:cNvSpPr>
          <p:nvPr>
            <p:ph type="body" idx="1"/>
          </p:nvPr>
        </p:nvSpPr>
        <p:spPr>
          <a:xfrm>
            <a:off x="609600" y="3462338"/>
            <a:ext cx="7885113" cy="1500187"/>
          </a:xfrm>
        </p:spPr>
        <p:txBody>
          <a:bodyPr anchor="b">
            <a:normAutofit/>
          </a:bodyPr>
          <a:lstStyle>
            <a:lvl1pPr marL="0" indent="0">
              <a:buNone/>
              <a:defRPr sz="1700" baseline="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fld id="{901CF3E0-068A-4C88-AAF2-455C5E613B71}" type="datetimeFigureOut">
              <a:rPr lang="en-US" smtClean="0"/>
              <a:pPr>
                <a:defRPr/>
              </a:pPr>
              <a:t>12/2/2018</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20696EF3-597F-4648-A1DB-4C95AC8FDD4B}" type="slidenum">
              <a:rPr lang="en-US" smtClean="0"/>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11" name="Content Placeholder 10"/>
          <p:cNvSpPr>
            <a:spLocks noGrp="1"/>
          </p:cNvSpPr>
          <p:nvPr>
            <p:ph sz="quarter" idx="13"/>
          </p:nvPr>
        </p:nvSpPr>
        <p:spPr>
          <a:xfrm>
            <a:off x="609600" y="1600200"/>
            <a:ext cx="3733800" cy="4114800"/>
          </a:xfrm>
        </p:spPr>
        <p:txBody>
          <a:bodyPr/>
          <a:lstStyle>
            <a:lvl5pPr>
              <a:defRPr/>
            </a:lvl5pPr>
            <a:lvl6pPr>
              <a:buClr>
                <a:schemeClr val="tx2"/>
              </a:buClr>
              <a:buFont typeface="Arial" pitchFamily="34" charset="0"/>
              <a:buChar char="•"/>
              <a:defRPr/>
            </a:lvl6pPr>
            <a:lvl7pPr>
              <a:buClr>
                <a:schemeClr val="tx2"/>
              </a:buClr>
              <a:buFont typeface="Arial" pitchFamily="34" charset="0"/>
              <a:buChar char="•"/>
              <a:defRPr/>
            </a:lvl7pPr>
            <a:lvl8pPr>
              <a:buClr>
                <a:schemeClr val="tx2"/>
              </a:buClr>
              <a:buFont typeface="Arial" pitchFamily="34" charset="0"/>
              <a:buChar char="•"/>
              <a:defRPr/>
            </a:lvl8pPr>
            <a:lvl9pPr>
              <a:buClr>
                <a:schemeClr val="tx2"/>
              </a:buClr>
              <a:buFont typeface="Arial" pitchFamily="34" charset="0"/>
              <a:buChar char="•"/>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13" name="Content Placeholder 12"/>
          <p:cNvSpPr>
            <a:spLocks noGrp="1"/>
          </p:cNvSpPr>
          <p:nvPr>
            <p:ph sz="quarter" idx="14"/>
          </p:nvPr>
        </p:nvSpPr>
        <p:spPr>
          <a:xfrm>
            <a:off x="4800600" y="1600200"/>
            <a:ext cx="3733800" cy="4114800"/>
          </a:xfrm>
        </p:spPr>
        <p:txBody>
          <a:bodyPr/>
          <a:lstStyle>
            <a:lvl6pPr>
              <a:buClr>
                <a:schemeClr val="tx2"/>
              </a:buClr>
              <a:defRPr/>
            </a:lvl6pPr>
            <a:lvl7pPr>
              <a:buClr>
                <a:schemeClr val="tx2"/>
              </a:buClr>
              <a:defRPr/>
            </a:lvl7pPr>
            <a:lvl8pPr>
              <a:buClr>
                <a:schemeClr val="tx2"/>
              </a:buClr>
              <a:defRPr/>
            </a:lvl8pPr>
            <a:lvl9pPr>
              <a:buClr>
                <a:schemeClr val="tx2"/>
              </a:buClr>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2" name="Title 1"/>
          <p:cNvSpPr>
            <a:spLocks noGrp="1"/>
          </p:cNvSpPr>
          <p:nvPr>
            <p:ph type="title"/>
          </p:nvPr>
        </p:nvSpPr>
        <p:spPr>
          <a:xfrm>
            <a:off x="609600" y="274638"/>
            <a:ext cx="7924800" cy="1143000"/>
          </a:xfrm>
        </p:spPr>
        <p:txBody>
          <a:bodyPr/>
          <a:lstStyle/>
          <a:p>
            <a:r>
              <a:rPr lang="en-US" smtClean="0"/>
              <a:t>Click to edit Master title style</a:t>
            </a:r>
            <a:endParaRPr lang="en-US" dirty="0"/>
          </a:p>
        </p:txBody>
      </p:sp>
      <p:sp>
        <p:nvSpPr>
          <p:cNvPr id="5" name="Date Placeholder 4"/>
          <p:cNvSpPr>
            <a:spLocks noGrp="1"/>
          </p:cNvSpPr>
          <p:nvPr>
            <p:ph type="dt" sz="half" idx="10"/>
          </p:nvPr>
        </p:nvSpPr>
        <p:spPr/>
        <p:txBody>
          <a:bodyPr/>
          <a:lstStyle/>
          <a:p>
            <a:pPr>
              <a:defRPr/>
            </a:pPr>
            <a:fld id="{97E33CCF-27AF-419A-A0F9-9CCFDF8778F8}" type="datetimeFigureOut">
              <a:rPr lang="en-US" smtClean="0"/>
              <a:pPr>
                <a:defRPr/>
              </a:pPr>
              <a:t>12/2/2018</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24E99886-F95C-4E01-8DF6-F606133F4B6F}" type="slidenum">
              <a:rPr lang="en-US" smtClean="0"/>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3" name="Content Placeholder 12"/>
          <p:cNvSpPr>
            <a:spLocks noGrp="1"/>
          </p:cNvSpPr>
          <p:nvPr>
            <p:ph sz="quarter" idx="14"/>
          </p:nvPr>
        </p:nvSpPr>
        <p:spPr>
          <a:xfrm>
            <a:off x="4800600" y="2209800"/>
            <a:ext cx="3733800" cy="3505200"/>
          </a:xfrm>
        </p:spPr>
        <p:txBody>
          <a:bodyPr/>
          <a:lstStyle>
            <a:lvl6pPr>
              <a:buClr>
                <a:schemeClr val="tx2"/>
              </a:buClr>
              <a:defRPr/>
            </a:lvl6pPr>
            <a:lvl7pPr>
              <a:buClr>
                <a:schemeClr val="tx2"/>
              </a:buClr>
              <a:defRPr/>
            </a:lvl7pPr>
            <a:lvl8pPr>
              <a:buClr>
                <a:schemeClr val="tx2"/>
              </a:buClr>
              <a:defRPr/>
            </a:lvl8pPr>
            <a:lvl9pPr>
              <a:buClr>
                <a:schemeClr val="tx2"/>
              </a:buClr>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11" name="Content Placeholder 10"/>
          <p:cNvSpPr>
            <a:spLocks noGrp="1"/>
          </p:cNvSpPr>
          <p:nvPr>
            <p:ph sz="quarter" idx="13"/>
          </p:nvPr>
        </p:nvSpPr>
        <p:spPr>
          <a:xfrm>
            <a:off x="609600" y="2209800"/>
            <a:ext cx="3733800" cy="3505200"/>
          </a:xfrm>
        </p:spPr>
        <p:txBody>
          <a:bodyPr/>
          <a:lstStyle>
            <a:lvl6pPr>
              <a:buClr>
                <a:schemeClr val="tx2"/>
              </a:buClr>
              <a:defRPr/>
            </a:lvl6pPr>
            <a:lvl7pPr>
              <a:buClr>
                <a:schemeClr val="tx2"/>
              </a:buClr>
              <a:defRPr/>
            </a:lvl7pPr>
            <a:lvl8pPr>
              <a:buClr>
                <a:schemeClr val="tx2"/>
              </a:buClr>
              <a:defRPr/>
            </a:lvl8pPr>
            <a:lvl9pPr>
              <a:buClr>
                <a:schemeClr val="tx2"/>
              </a:buClr>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2" name="Title 1"/>
          <p:cNvSpPr>
            <a:spLocks noGrp="1"/>
          </p:cNvSpPr>
          <p:nvPr>
            <p:ph type="title"/>
          </p:nvPr>
        </p:nvSpPr>
        <p:spPr>
          <a:xfrm>
            <a:off x="609600" y="274638"/>
            <a:ext cx="7924800" cy="1143000"/>
          </a:xfrm>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609600" y="1600199"/>
            <a:ext cx="3733800" cy="574675"/>
          </a:xfrm>
        </p:spPr>
        <p:txBody>
          <a:bodyPr anchor="b">
            <a:normAutofit/>
          </a:bodyPr>
          <a:lstStyle>
            <a:lvl1pPr marL="0" indent="0">
              <a:buNone/>
              <a:defRPr sz="1700" b="0" i="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5" name="Text Placeholder 4"/>
          <p:cNvSpPr>
            <a:spLocks noGrp="1"/>
          </p:cNvSpPr>
          <p:nvPr>
            <p:ph type="body" sz="quarter" idx="3"/>
          </p:nvPr>
        </p:nvSpPr>
        <p:spPr>
          <a:xfrm>
            <a:off x="4800600" y="1600199"/>
            <a:ext cx="3733800" cy="574675"/>
          </a:xfrm>
        </p:spPr>
        <p:txBody>
          <a:bodyPr anchor="b">
            <a:normAutofit/>
          </a:bodyPr>
          <a:lstStyle>
            <a:lvl1pPr marL="0" indent="0">
              <a:buNone/>
              <a:defRPr sz="1700" b="0" i="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7" name="Date Placeholder 6"/>
          <p:cNvSpPr>
            <a:spLocks noGrp="1"/>
          </p:cNvSpPr>
          <p:nvPr>
            <p:ph type="dt" sz="half" idx="10"/>
          </p:nvPr>
        </p:nvSpPr>
        <p:spPr/>
        <p:txBody>
          <a:bodyPr/>
          <a:lstStyle/>
          <a:p>
            <a:pPr>
              <a:defRPr/>
            </a:pPr>
            <a:fld id="{FEF64A21-8F65-47B1-9373-29D564089699}" type="datetimeFigureOut">
              <a:rPr lang="en-US" smtClean="0"/>
              <a:pPr>
                <a:defRPr/>
              </a:pPr>
              <a:t>12/2/2018</a:t>
            </a:fld>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pPr>
              <a:defRPr/>
            </a:pPr>
            <a:fld id="{5D641A84-3FC1-41DB-AFC1-3AA90CA27F48}" type="slidenum">
              <a:rPr lang="en-US" smtClean="0"/>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7924800" cy="1143000"/>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pPr>
              <a:defRPr/>
            </a:pPr>
            <a:fld id="{259322E0-2EE9-4EFB-AC39-48501012D701}" type="datetimeFigureOut">
              <a:rPr lang="en-US" smtClean="0"/>
              <a:pPr>
                <a:defRPr/>
              </a:pPr>
              <a:t>12/2/2018</a:t>
            </a:fld>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8BAF430F-98D8-4192-B5B5-088B175E9A96}" type="slidenum">
              <a:rPr lang="en-US" smtClean="0"/>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DD3259D5-B5EA-4758-B409-7E2B2354A841}" type="datetimeFigureOut">
              <a:rPr lang="en-US" smtClean="0"/>
              <a:pPr>
                <a:defRPr/>
              </a:pPr>
              <a:t>12/2/2018</a:t>
            </a:fld>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10DAB151-209A-4F77-B17E-90B9DDA67D18}" type="slidenum">
              <a:rPr lang="en-US" smtClean="0"/>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Content Placeholder 8"/>
          <p:cNvSpPr>
            <a:spLocks noGrp="1"/>
          </p:cNvSpPr>
          <p:nvPr>
            <p:ph sz="quarter" idx="13"/>
          </p:nvPr>
        </p:nvSpPr>
        <p:spPr>
          <a:xfrm>
            <a:off x="3962400" y="1447800"/>
            <a:ext cx="4648200" cy="4267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 name="Title 1"/>
          <p:cNvSpPr>
            <a:spLocks noGrp="1"/>
          </p:cNvSpPr>
          <p:nvPr>
            <p:ph type="title"/>
          </p:nvPr>
        </p:nvSpPr>
        <p:spPr>
          <a:xfrm>
            <a:off x="612648" y="1447800"/>
            <a:ext cx="2971800" cy="1097280"/>
          </a:xfrm>
        </p:spPr>
        <p:txBody>
          <a:bodyPr anchor="b"/>
          <a:lstStyle>
            <a:lvl1pPr algn="l">
              <a:defRPr sz="1800" b="0" i="0" cap="none" baseline="0">
                <a:solidFill>
                  <a:schemeClr val="tx2"/>
                </a:solidFill>
              </a:defRPr>
            </a:lvl1pPr>
          </a:lstStyle>
          <a:p>
            <a:r>
              <a:rPr lang="en-US" smtClean="0"/>
              <a:t>Click to edit Master title style</a:t>
            </a:r>
            <a:endParaRPr lang="en-US" dirty="0"/>
          </a:p>
        </p:txBody>
      </p:sp>
      <p:sp>
        <p:nvSpPr>
          <p:cNvPr id="4" name="Text Placeholder 3"/>
          <p:cNvSpPr>
            <a:spLocks noGrp="1"/>
          </p:cNvSpPr>
          <p:nvPr>
            <p:ph type="body" sz="half" idx="2"/>
          </p:nvPr>
        </p:nvSpPr>
        <p:spPr>
          <a:xfrm>
            <a:off x="612648" y="2547891"/>
            <a:ext cx="2971800" cy="3167109"/>
          </a:xfrm>
        </p:spPr>
        <p:txBody>
          <a:bodyPr tIns="9144">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fld id="{B865009F-33AF-400F-9FD4-24BB46D51455}" type="datetimeFigureOut">
              <a:rPr lang="en-US" smtClean="0"/>
              <a:pPr>
                <a:defRPr/>
              </a:pPr>
              <a:t>12/2/2018</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7B5BDA3D-05F2-4EFD-AE49-3159FD9C8366}" type="slidenum">
              <a:rPr lang="en-US" smtClean="0"/>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pic>
        <p:nvPicPr>
          <p:cNvPr id="11" name="Picture 10" descr="horizon.png"/>
          <p:cNvPicPr>
            <a:picLocks noChangeAspect="1"/>
          </p:cNvPicPr>
          <p:nvPr/>
        </p:nvPicPr>
        <p:blipFill>
          <a:blip r:embed="rId2" cstate="print"/>
          <a:stretch>
            <a:fillRect/>
          </a:stretch>
        </p:blipFill>
        <p:spPr>
          <a:xfrm>
            <a:off x="0" y="0"/>
            <a:ext cx="9144000" cy="6858000"/>
          </a:xfrm>
          <a:prstGeom prst="rect">
            <a:avLst/>
          </a:prstGeom>
        </p:spPr>
      </p:pic>
      <p:sp>
        <p:nvSpPr>
          <p:cNvPr id="2" name="Title 1"/>
          <p:cNvSpPr>
            <a:spLocks noGrp="1"/>
          </p:cNvSpPr>
          <p:nvPr>
            <p:ph type="title"/>
          </p:nvPr>
        </p:nvSpPr>
        <p:spPr>
          <a:xfrm>
            <a:off x="609600" y="1447800"/>
            <a:ext cx="2971800" cy="1097280"/>
          </a:xfrm>
        </p:spPr>
        <p:txBody>
          <a:bodyPr anchor="b"/>
          <a:lstStyle>
            <a:lvl1pPr algn="l">
              <a:defRPr sz="1800" b="0" i="0" cap="none" baseline="0">
                <a:solidFill>
                  <a:schemeClr val="tx2"/>
                </a:solidFill>
              </a:defRPr>
            </a:lvl1pPr>
          </a:lstStyle>
          <a:p>
            <a:r>
              <a:rPr lang="en-US" smtClean="0"/>
              <a:t>Click to edit Master title style</a:t>
            </a:r>
            <a:endParaRPr lang="en-US" dirty="0"/>
          </a:p>
        </p:txBody>
      </p:sp>
      <p:sp>
        <p:nvSpPr>
          <p:cNvPr id="3" name="Picture Placeholder 2"/>
          <p:cNvSpPr>
            <a:spLocks noGrp="1"/>
          </p:cNvSpPr>
          <p:nvPr>
            <p:ph type="pic" idx="1"/>
          </p:nvPr>
        </p:nvSpPr>
        <p:spPr>
          <a:xfrm>
            <a:off x="4657344" y="1447800"/>
            <a:ext cx="3419856" cy="3474720"/>
          </a:xfrm>
          <a:custGeom>
            <a:avLst/>
            <a:gdLst>
              <a:gd name="connsiteX0" fmla="*/ 0 w 3419856"/>
              <a:gd name="connsiteY0" fmla="*/ 74450 h 3429000"/>
              <a:gd name="connsiteX1" fmla="*/ 21806 w 3419856"/>
              <a:gd name="connsiteY1" fmla="*/ 21806 h 3429000"/>
              <a:gd name="connsiteX2" fmla="*/ 74450 w 3419856"/>
              <a:gd name="connsiteY2" fmla="*/ 0 h 3429000"/>
              <a:gd name="connsiteX3" fmla="*/ 3345406 w 3419856"/>
              <a:gd name="connsiteY3" fmla="*/ 0 h 3429000"/>
              <a:gd name="connsiteX4" fmla="*/ 3398050 w 3419856"/>
              <a:gd name="connsiteY4" fmla="*/ 21806 h 3429000"/>
              <a:gd name="connsiteX5" fmla="*/ 3419856 w 3419856"/>
              <a:gd name="connsiteY5" fmla="*/ 74450 h 3429000"/>
              <a:gd name="connsiteX6" fmla="*/ 3419856 w 3419856"/>
              <a:gd name="connsiteY6" fmla="*/ 3354550 h 3429000"/>
              <a:gd name="connsiteX7" fmla="*/ 3398050 w 3419856"/>
              <a:gd name="connsiteY7" fmla="*/ 3407194 h 3429000"/>
              <a:gd name="connsiteX8" fmla="*/ 3345406 w 3419856"/>
              <a:gd name="connsiteY8" fmla="*/ 3429000 h 3429000"/>
              <a:gd name="connsiteX9" fmla="*/ 74450 w 3419856"/>
              <a:gd name="connsiteY9" fmla="*/ 3429000 h 3429000"/>
              <a:gd name="connsiteX10" fmla="*/ 21806 w 3419856"/>
              <a:gd name="connsiteY10" fmla="*/ 3407194 h 3429000"/>
              <a:gd name="connsiteX11" fmla="*/ 0 w 3419856"/>
              <a:gd name="connsiteY11" fmla="*/ 3354550 h 3429000"/>
              <a:gd name="connsiteX12" fmla="*/ 0 w 3419856"/>
              <a:gd name="connsiteY12" fmla="*/ 74450 h 3429000"/>
              <a:gd name="connsiteX0" fmla="*/ 0 w 3419856"/>
              <a:gd name="connsiteY0" fmla="*/ 74450 h 3429000"/>
              <a:gd name="connsiteX1" fmla="*/ 21806 w 3419856"/>
              <a:gd name="connsiteY1" fmla="*/ 21806 h 3429000"/>
              <a:gd name="connsiteX2" fmla="*/ 74450 w 3419856"/>
              <a:gd name="connsiteY2" fmla="*/ 0 h 3429000"/>
              <a:gd name="connsiteX3" fmla="*/ 3345406 w 3419856"/>
              <a:gd name="connsiteY3" fmla="*/ 0 h 3429000"/>
              <a:gd name="connsiteX4" fmla="*/ 3398050 w 3419856"/>
              <a:gd name="connsiteY4" fmla="*/ 21806 h 3429000"/>
              <a:gd name="connsiteX5" fmla="*/ 3419856 w 3419856"/>
              <a:gd name="connsiteY5" fmla="*/ 74450 h 3429000"/>
              <a:gd name="connsiteX6" fmla="*/ 3419856 w 3419856"/>
              <a:gd name="connsiteY6" fmla="*/ 3354550 h 3429000"/>
              <a:gd name="connsiteX7" fmla="*/ 3398050 w 3419856"/>
              <a:gd name="connsiteY7" fmla="*/ 3407194 h 3429000"/>
              <a:gd name="connsiteX8" fmla="*/ 3345406 w 3419856"/>
              <a:gd name="connsiteY8" fmla="*/ 3429000 h 3429000"/>
              <a:gd name="connsiteX9" fmla="*/ 21806 w 3419856"/>
              <a:gd name="connsiteY9" fmla="*/ 3407194 h 3429000"/>
              <a:gd name="connsiteX10" fmla="*/ 0 w 3419856"/>
              <a:gd name="connsiteY10" fmla="*/ 3354550 h 3429000"/>
              <a:gd name="connsiteX11" fmla="*/ 0 w 3419856"/>
              <a:gd name="connsiteY11" fmla="*/ 74450 h 3429000"/>
              <a:gd name="connsiteX0" fmla="*/ 0 w 3964392"/>
              <a:gd name="connsiteY0" fmla="*/ 74450 h 3415968"/>
              <a:gd name="connsiteX1" fmla="*/ 21806 w 3964392"/>
              <a:gd name="connsiteY1" fmla="*/ 21806 h 3415968"/>
              <a:gd name="connsiteX2" fmla="*/ 74450 w 3964392"/>
              <a:gd name="connsiteY2" fmla="*/ 0 h 3415968"/>
              <a:gd name="connsiteX3" fmla="*/ 3345406 w 3964392"/>
              <a:gd name="connsiteY3" fmla="*/ 0 h 3415968"/>
              <a:gd name="connsiteX4" fmla="*/ 3398050 w 3964392"/>
              <a:gd name="connsiteY4" fmla="*/ 21806 h 3415968"/>
              <a:gd name="connsiteX5" fmla="*/ 3419856 w 3964392"/>
              <a:gd name="connsiteY5" fmla="*/ 74450 h 3415968"/>
              <a:gd name="connsiteX6" fmla="*/ 3419856 w 3964392"/>
              <a:gd name="connsiteY6" fmla="*/ 3354550 h 3415968"/>
              <a:gd name="connsiteX7" fmla="*/ 3398050 w 3964392"/>
              <a:gd name="connsiteY7" fmla="*/ 3407194 h 3415968"/>
              <a:gd name="connsiteX8" fmla="*/ 21806 w 3964392"/>
              <a:gd name="connsiteY8" fmla="*/ 3407194 h 3415968"/>
              <a:gd name="connsiteX9" fmla="*/ 0 w 3964392"/>
              <a:gd name="connsiteY9" fmla="*/ 3354550 h 3415968"/>
              <a:gd name="connsiteX10" fmla="*/ 0 w 3964392"/>
              <a:gd name="connsiteY10" fmla="*/ 74450 h 3415968"/>
              <a:gd name="connsiteX0" fmla="*/ 0 w 3964392"/>
              <a:gd name="connsiteY0" fmla="*/ 74450 h 3415968"/>
              <a:gd name="connsiteX1" fmla="*/ 21806 w 3964392"/>
              <a:gd name="connsiteY1" fmla="*/ 21806 h 3415968"/>
              <a:gd name="connsiteX2" fmla="*/ 74450 w 3964392"/>
              <a:gd name="connsiteY2" fmla="*/ 0 h 3415968"/>
              <a:gd name="connsiteX3" fmla="*/ 3345406 w 3964392"/>
              <a:gd name="connsiteY3" fmla="*/ 0 h 3415968"/>
              <a:gd name="connsiteX4" fmla="*/ 3398050 w 3964392"/>
              <a:gd name="connsiteY4" fmla="*/ 21806 h 3415968"/>
              <a:gd name="connsiteX5" fmla="*/ 3419856 w 3964392"/>
              <a:gd name="connsiteY5" fmla="*/ 74450 h 3415968"/>
              <a:gd name="connsiteX6" fmla="*/ 3419856 w 3964392"/>
              <a:gd name="connsiteY6" fmla="*/ 3354550 h 3415968"/>
              <a:gd name="connsiteX7" fmla="*/ 3398050 w 3964392"/>
              <a:gd name="connsiteY7" fmla="*/ 3407194 h 3415968"/>
              <a:gd name="connsiteX8" fmla="*/ 21806 w 3964392"/>
              <a:gd name="connsiteY8" fmla="*/ 3407194 h 3415968"/>
              <a:gd name="connsiteX9" fmla="*/ 0 w 3964392"/>
              <a:gd name="connsiteY9" fmla="*/ 3354550 h 3415968"/>
              <a:gd name="connsiteX10" fmla="*/ 0 w 3964392"/>
              <a:gd name="connsiteY10" fmla="*/ 74450 h 3415968"/>
              <a:gd name="connsiteX0" fmla="*/ 0 w 3968026"/>
              <a:gd name="connsiteY0" fmla="*/ 74450 h 3910007"/>
              <a:gd name="connsiteX1" fmla="*/ 21806 w 3968026"/>
              <a:gd name="connsiteY1" fmla="*/ 21806 h 3910007"/>
              <a:gd name="connsiteX2" fmla="*/ 74450 w 3968026"/>
              <a:gd name="connsiteY2" fmla="*/ 0 h 3910007"/>
              <a:gd name="connsiteX3" fmla="*/ 3345406 w 3968026"/>
              <a:gd name="connsiteY3" fmla="*/ 0 h 3910007"/>
              <a:gd name="connsiteX4" fmla="*/ 3398050 w 3968026"/>
              <a:gd name="connsiteY4" fmla="*/ 21806 h 3910007"/>
              <a:gd name="connsiteX5" fmla="*/ 3419856 w 3968026"/>
              <a:gd name="connsiteY5" fmla="*/ 74450 h 3910007"/>
              <a:gd name="connsiteX6" fmla="*/ 3419856 w 3968026"/>
              <a:gd name="connsiteY6" fmla="*/ 3354550 h 3910007"/>
              <a:gd name="connsiteX7" fmla="*/ 3398050 w 3968026"/>
              <a:gd name="connsiteY7" fmla="*/ 3407194 h 3910007"/>
              <a:gd name="connsiteX8" fmla="*/ 0 w 3968026"/>
              <a:gd name="connsiteY8" fmla="*/ 3354550 h 3910007"/>
              <a:gd name="connsiteX9" fmla="*/ 0 w 3968026"/>
              <a:gd name="connsiteY9" fmla="*/ 74450 h 3910007"/>
              <a:gd name="connsiteX0" fmla="*/ 0 w 3419856"/>
              <a:gd name="connsiteY0" fmla="*/ 74450 h 3901233"/>
              <a:gd name="connsiteX1" fmla="*/ 21806 w 3419856"/>
              <a:gd name="connsiteY1" fmla="*/ 21806 h 3901233"/>
              <a:gd name="connsiteX2" fmla="*/ 74450 w 3419856"/>
              <a:gd name="connsiteY2" fmla="*/ 0 h 3901233"/>
              <a:gd name="connsiteX3" fmla="*/ 3345406 w 3419856"/>
              <a:gd name="connsiteY3" fmla="*/ 0 h 3901233"/>
              <a:gd name="connsiteX4" fmla="*/ 3398050 w 3419856"/>
              <a:gd name="connsiteY4" fmla="*/ 21806 h 3901233"/>
              <a:gd name="connsiteX5" fmla="*/ 3419856 w 3419856"/>
              <a:gd name="connsiteY5" fmla="*/ 74450 h 3901233"/>
              <a:gd name="connsiteX6" fmla="*/ 3419856 w 3419856"/>
              <a:gd name="connsiteY6" fmla="*/ 3354550 h 3901233"/>
              <a:gd name="connsiteX7" fmla="*/ 0 w 3419856"/>
              <a:gd name="connsiteY7" fmla="*/ 3354550 h 3901233"/>
              <a:gd name="connsiteX8" fmla="*/ 0 w 3419856"/>
              <a:gd name="connsiteY8" fmla="*/ 74450 h 3901233"/>
              <a:gd name="connsiteX0" fmla="*/ 0 w 3419856"/>
              <a:gd name="connsiteY0" fmla="*/ 74450 h 3354550"/>
              <a:gd name="connsiteX1" fmla="*/ 21806 w 3419856"/>
              <a:gd name="connsiteY1" fmla="*/ 21806 h 3354550"/>
              <a:gd name="connsiteX2" fmla="*/ 74450 w 3419856"/>
              <a:gd name="connsiteY2" fmla="*/ 0 h 3354550"/>
              <a:gd name="connsiteX3" fmla="*/ 3345406 w 3419856"/>
              <a:gd name="connsiteY3" fmla="*/ 0 h 3354550"/>
              <a:gd name="connsiteX4" fmla="*/ 3398050 w 3419856"/>
              <a:gd name="connsiteY4" fmla="*/ 21806 h 3354550"/>
              <a:gd name="connsiteX5" fmla="*/ 3419856 w 3419856"/>
              <a:gd name="connsiteY5" fmla="*/ 74450 h 3354550"/>
              <a:gd name="connsiteX6" fmla="*/ 3419856 w 3419856"/>
              <a:gd name="connsiteY6" fmla="*/ 3354550 h 3354550"/>
              <a:gd name="connsiteX7" fmla="*/ 0 w 3419856"/>
              <a:gd name="connsiteY7" fmla="*/ 3354550 h 3354550"/>
              <a:gd name="connsiteX8" fmla="*/ 0 w 3419856"/>
              <a:gd name="connsiteY8" fmla="*/ 74450 h 3354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19856" h="3354550">
                <a:moveTo>
                  <a:pt x="0" y="74450"/>
                </a:moveTo>
                <a:cubicBezTo>
                  <a:pt x="0" y="54705"/>
                  <a:pt x="7844" y="35768"/>
                  <a:pt x="21806" y="21806"/>
                </a:cubicBezTo>
                <a:cubicBezTo>
                  <a:pt x="35768" y="7844"/>
                  <a:pt x="54705" y="0"/>
                  <a:pt x="74450" y="0"/>
                </a:cubicBezTo>
                <a:lnTo>
                  <a:pt x="3345406" y="0"/>
                </a:lnTo>
                <a:cubicBezTo>
                  <a:pt x="3365151" y="0"/>
                  <a:pt x="3384088" y="7844"/>
                  <a:pt x="3398050" y="21806"/>
                </a:cubicBezTo>
                <a:cubicBezTo>
                  <a:pt x="3412012" y="35768"/>
                  <a:pt x="3419856" y="54705"/>
                  <a:pt x="3419856" y="74450"/>
                </a:cubicBezTo>
                <a:lnTo>
                  <a:pt x="3419856" y="3354550"/>
                </a:lnTo>
                <a:lnTo>
                  <a:pt x="0" y="3354550"/>
                </a:lnTo>
                <a:lnTo>
                  <a:pt x="0" y="74450"/>
                </a:lnTo>
                <a:close/>
              </a:path>
            </a:pathLst>
          </a:custGeom>
        </p:spPr>
        <p:txBody>
          <a:bodyPr>
            <a:normAutofit/>
          </a:bodyPr>
          <a:lstStyle>
            <a:lvl1pPr marL="0" indent="0" algn="ctr">
              <a:buNone/>
              <a:defRPr sz="2000" baseline="0">
                <a:solidFill>
                  <a:schemeClr val="tx1">
                    <a:lumMod val="6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09600" y="2547890"/>
            <a:ext cx="2971800" cy="2405109"/>
          </a:xfrm>
        </p:spPr>
        <p:txBody>
          <a:bodyPr tIns="9144">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fld id="{070AE50C-F2FB-4B5A-BE2B-FC3A51C5FD43}" type="datetimeFigureOut">
              <a:rPr lang="en-US" smtClean="0"/>
              <a:pPr>
                <a:defRPr/>
              </a:pPr>
              <a:t>12/2/2018</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C717C43A-54A4-4859-9779-8866C00433F9}" type="slidenum">
              <a:rPr lang="en-US" smtClean="0"/>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pic>
        <p:nvPicPr>
          <p:cNvPr id="7" name="Picture 6" descr="horizon.png"/>
          <p:cNvPicPr>
            <a:picLocks noChangeAspect="1"/>
          </p:cNvPicPr>
          <p:nvPr/>
        </p:nvPicPr>
        <p:blipFill>
          <a:blip r:embed="rId13" cstate="print"/>
          <a:stretch>
            <a:fillRect/>
          </a:stretch>
        </p:blipFill>
        <p:spPr>
          <a:xfrm>
            <a:off x="0" y="0"/>
            <a:ext cx="9144000" cy="6858000"/>
          </a:xfrm>
          <a:prstGeom prst="rect">
            <a:avLst/>
          </a:prstGeom>
        </p:spPr>
      </p:pic>
      <p:sp>
        <p:nvSpPr>
          <p:cNvPr id="2" name="Title Placeholder 1"/>
          <p:cNvSpPr>
            <a:spLocks noGrp="1"/>
          </p:cNvSpPr>
          <p:nvPr>
            <p:ph type="title"/>
          </p:nvPr>
        </p:nvSpPr>
        <p:spPr>
          <a:xfrm>
            <a:off x="609600" y="274638"/>
            <a:ext cx="7924800" cy="1143000"/>
          </a:xfrm>
          <a:prstGeom prst="rect">
            <a:avLst/>
          </a:prstGeom>
        </p:spPr>
        <p:txBody>
          <a:bodyPr vert="horz" lIns="91440" tIns="45720" rIns="91440" bIns="45720" rtlCol="0" anchor="b" anchorCtr="0">
            <a:noAutofit/>
          </a:bodyPr>
          <a:lstStyle/>
          <a:p>
            <a:r>
              <a:rPr lang="en-US" smtClean="0"/>
              <a:t>Click to edit Master title style</a:t>
            </a:r>
            <a:endParaRPr lang="en-US" dirty="0"/>
          </a:p>
        </p:txBody>
      </p:sp>
      <p:sp>
        <p:nvSpPr>
          <p:cNvPr id="3" name="Text Placeholder 2"/>
          <p:cNvSpPr>
            <a:spLocks noGrp="1"/>
          </p:cNvSpPr>
          <p:nvPr>
            <p:ph type="body" idx="1"/>
          </p:nvPr>
        </p:nvSpPr>
        <p:spPr>
          <a:xfrm>
            <a:off x="609600" y="1600200"/>
            <a:ext cx="7924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4" name="Date Placeholder 3"/>
          <p:cNvSpPr>
            <a:spLocks noGrp="1"/>
          </p:cNvSpPr>
          <p:nvPr>
            <p:ph type="dt" sz="half" idx="2"/>
          </p:nvPr>
        </p:nvSpPr>
        <p:spPr>
          <a:xfrm>
            <a:off x="5715000" y="6356350"/>
            <a:ext cx="1524000" cy="365125"/>
          </a:xfrm>
          <a:prstGeom prst="rect">
            <a:avLst/>
          </a:prstGeom>
        </p:spPr>
        <p:txBody>
          <a:bodyPr vert="horz" lIns="91440" tIns="45720" rIns="91440" bIns="45720" rtlCol="0" anchor="ctr"/>
          <a:lstStyle>
            <a:lvl1pPr algn="r">
              <a:defRPr sz="1000" strike="noStrike" spc="60" baseline="0">
                <a:solidFill>
                  <a:schemeClr val="tx1"/>
                </a:solidFill>
              </a:defRPr>
            </a:lvl1pPr>
          </a:lstStyle>
          <a:p>
            <a:pPr>
              <a:defRPr/>
            </a:pPr>
            <a:fld id="{CFD9A252-BDFA-477A-A84A-17D618BE5771}" type="datetimeFigureOut">
              <a:rPr lang="en-US" smtClean="0"/>
              <a:pPr>
                <a:defRPr/>
              </a:pPr>
              <a:t>12/2/2018</a:t>
            </a:fld>
            <a:endParaRPr lang="en-US"/>
          </a:p>
        </p:txBody>
      </p:sp>
      <p:sp>
        <p:nvSpPr>
          <p:cNvPr id="5" name="Footer Placeholder 4"/>
          <p:cNvSpPr>
            <a:spLocks noGrp="1"/>
          </p:cNvSpPr>
          <p:nvPr>
            <p:ph type="ftr" sz="quarter" idx="3"/>
          </p:nvPr>
        </p:nvSpPr>
        <p:spPr>
          <a:xfrm>
            <a:off x="609600" y="6356350"/>
            <a:ext cx="2895600" cy="365125"/>
          </a:xfrm>
          <a:prstGeom prst="rect">
            <a:avLst/>
          </a:prstGeom>
        </p:spPr>
        <p:txBody>
          <a:bodyPr vert="horz" lIns="91440" tIns="45720" rIns="91440" bIns="45720" rtlCol="0" anchor="ctr"/>
          <a:lstStyle>
            <a:lvl1pPr algn="l">
              <a:defRPr sz="1000" cap="all" spc="60" baseline="0">
                <a:solidFill>
                  <a:schemeClr val="tx1"/>
                </a:solidFill>
              </a:defRPr>
            </a:lvl1pPr>
          </a:lstStyle>
          <a:p>
            <a:pPr>
              <a:defRPr/>
            </a:pPr>
            <a:endParaRPr lang="en-US"/>
          </a:p>
        </p:txBody>
      </p:sp>
      <p:sp>
        <p:nvSpPr>
          <p:cNvPr id="6" name="Slide Number Placeholder 5"/>
          <p:cNvSpPr>
            <a:spLocks noGrp="1"/>
          </p:cNvSpPr>
          <p:nvPr>
            <p:ph type="sldNum" sz="quarter" idx="4"/>
          </p:nvPr>
        </p:nvSpPr>
        <p:spPr>
          <a:xfrm>
            <a:off x="7543800" y="6356350"/>
            <a:ext cx="990600" cy="365125"/>
          </a:xfrm>
          <a:prstGeom prst="rect">
            <a:avLst/>
          </a:prstGeom>
        </p:spPr>
        <p:txBody>
          <a:bodyPr vert="horz" lIns="91440" tIns="45720" rIns="91440" bIns="45720" rtlCol="0" anchor="ctr"/>
          <a:lstStyle>
            <a:lvl1pPr algn="r">
              <a:defRPr sz="1100" baseline="0">
                <a:solidFill>
                  <a:schemeClr val="tx1"/>
                </a:solidFill>
              </a:defRPr>
            </a:lvl1pPr>
          </a:lstStyle>
          <a:p>
            <a:pPr>
              <a:defRPr/>
            </a:pPr>
            <a:fld id="{BE7784FC-3939-4291-B9A5-D6E5BB88A183}" type="slidenum">
              <a:rPr lang="en-US" smtClean="0"/>
              <a:pPr>
                <a:defRPr/>
              </a:pPr>
              <a:t>‹#›</a:t>
            </a:fld>
            <a:endParaRPr lang="en-US"/>
          </a:p>
        </p:txBody>
      </p:sp>
    </p:spTree>
  </p:cSld>
  <p:clrMap bg1="dk1" tx1="lt1" bg2="dk2" tx2="lt2" accent1="accent1" accent2="accent2" accent3="accent3" accent4="accent4" accent5="accent5" accent6="accent6" hlink="hlink" folHlink="folHlink"/>
  <p:sldLayoutIdLst>
    <p:sldLayoutId id="2147483965" r:id="rId1"/>
    <p:sldLayoutId id="2147483966" r:id="rId2"/>
    <p:sldLayoutId id="2147483967" r:id="rId3"/>
    <p:sldLayoutId id="2147483968" r:id="rId4"/>
    <p:sldLayoutId id="2147483969" r:id="rId5"/>
    <p:sldLayoutId id="2147483970" r:id="rId6"/>
    <p:sldLayoutId id="2147483971" r:id="rId7"/>
    <p:sldLayoutId id="2147483972" r:id="rId8"/>
    <p:sldLayoutId id="2147483973" r:id="rId9"/>
    <p:sldLayoutId id="2147483974" r:id="rId10"/>
    <p:sldLayoutId id="2147483975" r:id="rId11"/>
  </p:sldLayoutIdLst>
  <p:txStyles>
    <p:titleStyle>
      <a:lvl1pPr algn="l" defTabSz="914400" rtl="0" eaLnBrk="1" latinLnBrk="0" hangingPunct="1">
        <a:spcBef>
          <a:spcPct val="0"/>
        </a:spcBef>
        <a:buNone/>
        <a:defRPr sz="3000" kern="1200" cap="all" spc="50" baseline="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1pPr>
      <a:lvl2pPr marL="742950" indent="-28575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2pPr>
      <a:lvl3pPr marL="11430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3pPr>
      <a:lvl4pPr marL="16002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4pPr>
      <a:lvl5pPr marL="20574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5pPr>
      <a:lvl6pPr marL="25146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6pPr>
      <a:lvl7pPr marL="29718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7pPr>
      <a:lvl8pPr marL="34290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8pPr>
      <a:lvl9pPr marL="38862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57200" y="2667000"/>
            <a:ext cx="8153400" cy="1938992"/>
          </a:xfrm>
          <a:prstGeom prst="rect">
            <a:avLst/>
          </a:prstGeom>
        </p:spPr>
        <p:txBody>
          <a:bodyPr wrap="square">
            <a:spAutoFit/>
          </a:bodyPr>
          <a:lstStyle/>
          <a:p>
            <a:pPr algn="ctr"/>
            <a:r>
              <a:rPr lang="en-IN"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National Conference on Prospects and Retrospect in Engineering Geology, Geophysics and Instrumentation GSI,</a:t>
            </a:r>
          </a:p>
          <a:p>
            <a:pPr algn="ctr"/>
            <a:r>
              <a:rPr lang="en-IN"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 Hyderabad  3rd – 5th December, 2018 </a:t>
            </a:r>
          </a:p>
          <a:p>
            <a:pPr algn="ctr"/>
            <a:r>
              <a:rPr lang="en-IN"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Organised by ISEG &amp; GSI</a:t>
            </a:r>
            <a:endParaRPr lang="en-US"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endParaRPr>
          </a:p>
        </p:txBody>
      </p:sp>
      <p:sp>
        <p:nvSpPr>
          <p:cNvPr id="4" name="Rectangle 3"/>
          <p:cNvSpPr/>
          <p:nvPr/>
        </p:nvSpPr>
        <p:spPr>
          <a:xfrm>
            <a:off x="2133600" y="1166842"/>
            <a:ext cx="4557658" cy="923330"/>
          </a:xfrm>
          <a:prstGeom prst="rect">
            <a:avLst/>
          </a:prstGeom>
          <a:noFill/>
        </p:spPr>
        <p:txBody>
          <a:bodyPr wrap="none" lIns="91440" tIns="45720" rIns="91440" bIns="45720">
            <a:spAutoFit/>
          </a:bodyPr>
          <a:lstStyle/>
          <a:p>
            <a:pPr algn="ctr"/>
            <a:r>
              <a:rPr lang="en-US" sz="5400" b="1" cap="none"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EGCON-2018</a:t>
            </a:r>
            <a:endParaRPr lang="en-US" sz="5400" b="1" cap="none"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endParaRPr>
          </a:p>
        </p:txBody>
      </p:sp>
    </p:spTree>
    <p:extLst>
      <p:ext uri="{BB962C8B-B14F-4D97-AF65-F5344CB8AC3E}">
        <p14:creationId xmlns:p14="http://schemas.microsoft.com/office/powerpoint/2010/main" val="122685367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3778" name="Picture 2" descr="F:\polavaram maps\Plate-III.jpg"/>
          <p:cNvPicPr>
            <a:picLocks noChangeAspect="1" noChangeArrowheads="1"/>
          </p:cNvPicPr>
          <p:nvPr/>
        </p:nvPicPr>
        <p:blipFill>
          <a:blip r:embed="rId2"/>
          <a:srcRect l="3353" t="8889" b="3333"/>
          <a:stretch>
            <a:fillRect/>
          </a:stretch>
        </p:blipFill>
        <p:spPr bwMode="auto">
          <a:xfrm>
            <a:off x="204788" y="609600"/>
            <a:ext cx="8786812" cy="60198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cxnSp>
        <p:nvCxnSpPr>
          <p:cNvPr id="8" name="Straight Connector 7"/>
          <p:cNvCxnSpPr/>
          <p:nvPr/>
        </p:nvCxnSpPr>
        <p:spPr>
          <a:xfrm rot="10800000">
            <a:off x="2667000" y="4191000"/>
            <a:ext cx="914400" cy="76200"/>
          </a:xfrm>
          <a:prstGeom prst="line">
            <a:avLst/>
          </a:prstGeom>
          <a:ln w="38100">
            <a:solidFill>
              <a:srgbClr val="0000FF"/>
            </a:solidFill>
          </a:ln>
        </p:spPr>
        <p:style>
          <a:lnRef idx="1">
            <a:schemeClr val="accent1"/>
          </a:lnRef>
          <a:fillRef idx="0">
            <a:schemeClr val="accent1"/>
          </a:fillRef>
          <a:effectRef idx="0">
            <a:schemeClr val="accent1"/>
          </a:effectRef>
          <a:fontRef idx="minor">
            <a:schemeClr val="tx1"/>
          </a:fontRef>
        </p:style>
      </p:cxnSp>
      <p:sp>
        <p:nvSpPr>
          <p:cNvPr id="11268" name="TextBox 4"/>
          <p:cNvSpPr txBox="1">
            <a:spLocks noChangeArrowheads="1"/>
          </p:cNvSpPr>
          <p:nvPr/>
        </p:nvSpPr>
        <p:spPr bwMode="auto">
          <a:xfrm>
            <a:off x="381000" y="71437"/>
            <a:ext cx="8229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defRPr sz="2400">
                <a:solidFill>
                  <a:schemeClr val="tx1"/>
                </a:solidFill>
                <a:latin typeface="Arial" charset="0"/>
                <a:cs typeface="Arial" charset="0"/>
              </a:defRPr>
            </a:lvl4pPr>
            <a:lvl5pPr marL="2057400" indent="-228600" eaLnBrk="0" hangingPunct="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pPr algn="ctr" eaLnBrk="1" hangingPunct="1"/>
            <a:r>
              <a:rPr lang="en-US" dirty="0">
                <a:solidFill>
                  <a:srgbClr val="00B0F0"/>
                </a:solidFill>
              </a:rPr>
              <a:t>Geological map of </a:t>
            </a:r>
            <a:r>
              <a:rPr lang="en-US" dirty="0" err="1">
                <a:solidFill>
                  <a:srgbClr val="00B0F0"/>
                </a:solidFill>
              </a:rPr>
              <a:t>Polavaram</a:t>
            </a:r>
            <a:r>
              <a:rPr lang="en-US" dirty="0">
                <a:solidFill>
                  <a:srgbClr val="00B0F0"/>
                </a:solidFill>
              </a:rPr>
              <a:t> Irrigation Project site</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a:xfrm>
            <a:off x="762000" y="304800"/>
            <a:ext cx="7620000" cy="563562"/>
          </a:xfrm>
        </p:spPr>
        <p:txBody>
          <a:bodyPr/>
          <a:lstStyle/>
          <a:p>
            <a:pPr algn="ctr"/>
            <a:r>
              <a:rPr lang="en-US" sz="1800" b="1" dirty="0" smtClean="0">
                <a:solidFill>
                  <a:srgbClr val="FFFF00"/>
                </a:solidFill>
                <a:latin typeface="Arial Rounded MT Bold" pitchFamily="34" charset="0"/>
              </a:rPr>
              <a:t>Progressive construction of </a:t>
            </a:r>
            <a:r>
              <a:rPr lang="en-US" sz="1800" b="1" dirty="0" smtClean="0">
                <a:solidFill>
                  <a:srgbClr val="FFFF00"/>
                </a:solidFill>
                <a:latin typeface="Arial Rounded MT Bold" pitchFamily="34" charset="0"/>
              </a:rPr>
              <a:t/>
            </a:r>
            <a:br>
              <a:rPr lang="en-US" sz="1800" b="1" dirty="0" smtClean="0">
                <a:solidFill>
                  <a:srgbClr val="FFFF00"/>
                </a:solidFill>
                <a:latin typeface="Arial Rounded MT Bold" pitchFamily="34" charset="0"/>
              </a:rPr>
            </a:br>
            <a:r>
              <a:rPr lang="en-US" sz="1800" b="1" dirty="0" smtClean="0">
                <a:solidFill>
                  <a:srgbClr val="FFFF00"/>
                </a:solidFill>
                <a:latin typeface="Arial Rounded MT Bold" pitchFamily="34" charset="0"/>
              </a:rPr>
              <a:t>spillway </a:t>
            </a:r>
            <a:r>
              <a:rPr lang="en-US" sz="1800" b="1" dirty="0" smtClean="0">
                <a:solidFill>
                  <a:srgbClr val="FFFF00"/>
                </a:solidFill>
                <a:latin typeface="Arial Rounded MT Bold" pitchFamily="34" charset="0"/>
              </a:rPr>
              <a:t>in the right flank side</a:t>
            </a:r>
          </a:p>
        </p:txBody>
      </p:sp>
      <p:pic>
        <p:nvPicPr>
          <p:cNvPr id="12291" name="Picture 2"/>
          <p:cNvPicPr>
            <a:picLocks noGrp="1" noChangeAspect="1" noChangeArrowheads="1"/>
          </p:cNvPicPr>
          <p:nvPr>
            <p:ph sz="quarter" idx="13"/>
          </p:nvPr>
        </p:nvPicPr>
        <p:blipFill>
          <a:blip r:embed="rId2">
            <a:extLst>
              <a:ext uri="{28A0092B-C50C-407E-A947-70E740481C1C}">
                <a14:useLocalDpi xmlns:a14="http://schemas.microsoft.com/office/drawing/2010/main" val="0"/>
              </a:ext>
            </a:extLst>
          </a:blip>
          <a:srcRect/>
          <a:stretch>
            <a:fillRect/>
          </a:stretch>
        </p:blipFill>
        <p:spPr>
          <a:xfrm>
            <a:off x="549275" y="838200"/>
            <a:ext cx="8045450" cy="5715000"/>
          </a:xfrm>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a:xfrm>
            <a:off x="457200" y="0"/>
            <a:ext cx="8534400" cy="914400"/>
          </a:xfrm>
        </p:spPr>
        <p:txBody>
          <a:bodyPr/>
          <a:lstStyle/>
          <a:p>
            <a:pPr algn="ctr"/>
            <a:r>
              <a:rPr lang="en-US" sz="1800" b="1" dirty="0" smtClean="0">
                <a:solidFill>
                  <a:srgbClr val="00B0F0"/>
                </a:solidFill>
              </a:rPr>
              <a:t>Excavations of foundations of  body wall </a:t>
            </a:r>
            <a:r>
              <a:rPr lang="en-US" sz="1800" b="1" dirty="0" smtClean="0">
                <a:solidFill>
                  <a:srgbClr val="00B0F0"/>
                </a:solidFill>
              </a:rPr>
              <a:t>portions  </a:t>
            </a:r>
            <a:r>
              <a:rPr lang="en-US" sz="1800" b="1" dirty="0" smtClean="0">
                <a:solidFill>
                  <a:srgbClr val="00B0F0"/>
                </a:solidFill>
              </a:rPr>
              <a:t>of spillway block </a:t>
            </a:r>
            <a:r>
              <a:rPr lang="en-US" sz="1800" b="1" dirty="0" smtClean="0">
                <a:solidFill>
                  <a:srgbClr val="00B0F0"/>
                </a:solidFill>
              </a:rPr>
              <a:t/>
            </a:r>
            <a:br>
              <a:rPr lang="en-US" sz="1800" b="1" dirty="0" smtClean="0">
                <a:solidFill>
                  <a:srgbClr val="00B0F0"/>
                </a:solidFill>
              </a:rPr>
            </a:br>
            <a:r>
              <a:rPr lang="en-US" sz="1800" b="1" dirty="0" err="1" smtClean="0">
                <a:solidFill>
                  <a:srgbClr val="00B0F0"/>
                </a:solidFill>
              </a:rPr>
              <a:t>Polavaram</a:t>
            </a:r>
            <a:r>
              <a:rPr lang="en-US" sz="1800" b="1" dirty="0" smtClean="0">
                <a:solidFill>
                  <a:srgbClr val="00B0F0"/>
                </a:solidFill>
              </a:rPr>
              <a:t> </a:t>
            </a:r>
            <a:r>
              <a:rPr lang="en-US" sz="1800" b="1" dirty="0" smtClean="0">
                <a:solidFill>
                  <a:srgbClr val="00B0F0"/>
                </a:solidFill>
              </a:rPr>
              <a:t>Irrigation Project</a:t>
            </a:r>
          </a:p>
        </p:txBody>
      </p:sp>
      <p:pic>
        <p:nvPicPr>
          <p:cNvPr id="289794" name="Picture 2"/>
          <p:cNvPicPr>
            <a:picLocks noGrp="1" noChangeAspect="1" noChangeArrowheads="1"/>
          </p:cNvPicPr>
          <p:nvPr>
            <p:ph sz="quarter" idx="13"/>
          </p:nvPr>
        </p:nvPicPr>
        <p:blipFill>
          <a:blip r:embed="rId2"/>
          <a:srcRect/>
          <a:stretch>
            <a:fillRect/>
          </a:stretch>
        </p:blipFill>
        <p:spPr>
          <a:xfrm>
            <a:off x="685800" y="914400"/>
            <a:ext cx="7848600" cy="5886450"/>
          </a:xfrm>
          <a:ln w="38100" cap="sq">
            <a:solidFill>
              <a:srgbClr val="000099"/>
            </a:solidFill>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2866" name="Picture 2"/>
          <p:cNvPicPr>
            <a:picLocks noGrp="1" noChangeAspect="1" noChangeArrowheads="1"/>
          </p:cNvPicPr>
          <p:nvPr>
            <p:ph sz="quarter" idx="13"/>
          </p:nvPr>
        </p:nvPicPr>
        <p:blipFill>
          <a:blip r:embed="rId2"/>
          <a:stretch>
            <a:fillRect/>
          </a:stretch>
        </p:blipFill>
        <p:spPr>
          <a:xfrm>
            <a:off x="932978" y="1600200"/>
            <a:ext cx="3087044" cy="4114800"/>
          </a:xfrm>
          <a:ln w="38100" cap="sq">
            <a:solidFill>
              <a:srgbClr val="0000FF"/>
            </a:solidFill>
          </a:ln>
          <a:effectLst>
            <a:outerShdw blurRad="50800" dist="38100" dir="2700000" algn="tl" rotWithShape="0">
              <a:srgbClr val="000000">
                <a:alpha val="43000"/>
              </a:srgbClr>
            </a:outerShdw>
          </a:effectLst>
        </p:spPr>
      </p:pic>
      <p:pic>
        <p:nvPicPr>
          <p:cNvPr id="292867" name="Picture 3"/>
          <p:cNvPicPr>
            <a:picLocks noGrp="1" noChangeAspect="1" noChangeArrowheads="1"/>
          </p:cNvPicPr>
          <p:nvPr>
            <p:ph sz="quarter" idx="14"/>
          </p:nvPr>
        </p:nvPicPr>
        <p:blipFill>
          <a:blip r:embed="rId3"/>
          <a:stretch>
            <a:fillRect/>
          </a:stretch>
        </p:blipFill>
        <p:spPr>
          <a:xfrm>
            <a:off x="4800600" y="2257425"/>
            <a:ext cx="3733800" cy="2800350"/>
          </a:xfrm>
          <a:ln w="38100" cap="sq">
            <a:solidFill>
              <a:srgbClr val="0000FF"/>
            </a:solidFill>
          </a:ln>
          <a:effectLst>
            <a:outerShdw blurRad="50800" dist="38100" dir="2700000" algn="tl" rotWithShape="0">
              <a:srgbClr val="000000">
                <a:alpha val="43000"/>
              </a:srgbClr>
            </a:outerShdw>
          </a:effectLst>
        </p:spPr>
      </p:pic>
      <p:sp>
        <p:nvSpPr>
          <p:cNvPr id="14338" name="Title 1"/>
          <p:cNvSpPr>
            <a:spLocks noGrp="1"/>
          </p:cNvSpPr>
          <p:nvPr>
            <p:ph type="title"/>
          </p:nvPr>
        </p:nvSpPr>
        <p:spPr>
          <a:xfrm>
            <a:off x="914400" y="533400"/>
            <a:ext cx="7696200" cy="639762"/>
          </a:xfrm>
        </p:spPr>
        <p:txBody>
          <a:bodyPr/>
          <a:lstStyle/>
          <a:p>
            <a:pPr algn="ctr"/>
            <a:r>
              <a:rPr lang="en-US" sz="1800" dirty="0" smtClean="0">
                <a:solidFill>
                  <a:srgbClr val="FFFF00"/>
                </a:solidFill>
                <a:latin typeface="Arial Rounded MT Bold" pitchFamily="34" charset="0"/>
              </a:rPr>
              <a:t>Shear zone treatment in the d/s of body wall portion </a:t>
            </a:r>
            <a:r>
              <a:rPr lang="en-US" sz="1800" dirty="0" smtClean="0">
                <a:solidFill>
                  <a:srgbClr val="FFFF00"/>
                </a:solidFill>
                <a:latin typeface="Arial Rounded MT Bold" pitchFamily="34" charset="0"/>
              </a:rPr>
              <a:t/>
            </a:r>
            <a:br>
              <a:rPr lang="en-US" sz="1800" dirty="0" smtClean="0">
                <a:solidFill>
                  <a:srgbClr val="FFFF00"/>
                </a:solidFill>
                <a:latin typeface="Arial Rounded MT Bold" pitchFamily="34" charset="0"/>
              </a:rPr>
            </a:br>
            <a:r>
              <a:rPr lang="en-US" sz="1800" dirty="0" smtClean="0">
                <a:solidFill>
                  <a:srgbClr val="FFFF00"/>
                </a:solidFill>
                <a:latin typeface="Arial Rounded MT Bold" pitchFamily="34" charset="0"/>
              </a:rPr>
              <a:t>of </a:t>
            </a:r>
            <a:r>
              <a:rPr lang="en-US" sz="1800" dirty="0" smtClean="0">
                <a:solidFill>
                  <a:srgbClr val="FFFF00"/>
                </a:solidFill>
                <a:latin typeface="Arial Rounded MT Bold" pitchFamily="34" charset="0"/>
              </a:rPr>
              <a:t>spillway Block</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3" descr="2.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85725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a:xfrm>
            <a:off x="1752600" y="381000"/>
            <a:ext cx="5410200" cy="487362"/>
          </a:xfrm>
        </p:spPr>
        <p:txBody>
          <a:bodyPr/>
          <a:lstStyle/>
          <a:p>
            <a:r>
              <a:rPr lang="en-US" sz="2000" dirty="0" smtClean="0">
                <a:solidFill>
                  <a:srgbClr val="FFFF00"/>
                </a:solidFill>
                <a:latin typeface="Arial Rounded MT Bold" pitchFamily="34" charset="0"/>
              </a:rPr>
              <a:t>Deep cut portion of the spillway</a:t>
            </a:r>
          </a:p>
        </p:txBody>
      </p:sp>
      <p:pic>
        <p:nvPicPr>
          <p:cNvPr id="18435" name="Picture 2"/>
          <p:cNvPicPr>
            <a:picLocks noGrp="1" noChangeAspect="1" noChangeArrowheads="1"/>
          </p:cNvPicPr>
          <p:nvPr>
            <p:ph sz="quarter" idx="13"/>
          </p:nvPr>
        </p:nvPicPr>
        <p:blipFill>
          <a:blip r:embed="rId2">
            <a:extLst>
              <a:ext uri="{28A0092B-C50C-407E-A947-70E740481C1C}">
                <a14:useLocalDpi xmlns:a14="http://schemas.microsoft.com/office/drawing/2010/main" val="0"/>
              </a:ext>
            </a:extLst>
          </a:blip>
          <a:stretch>
            <a:fillRect/>
          </a:stretch>
        </p:blipFill>
        <p:spPr>
          <a:xfrm>
            <a:off x="1066800" y="990600"/>
            <a:ext cx="7315200" cy="5486400"/>
          </a:xfrm>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1524000"/>
            <a:ext cx="8991600" cy="3589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a:xfrm>
            <a:off x="616857" y="457200"/>
            <a:ext cx="8527143" cy="411162"/>
          </a:xfrm>
        </p:spPr>
        <p:txBody>
          <a:bodyPr/>
          <a:lstStyle/>
          <a:p>
            <a:pPr algn="ctr"/>
            <a:r>
              <a:rPr lang="en-US" sz="2400" b="1" dirty="0" smtClean="0">
                <a:solidFill>
                  <a:srgbClr val="FFFF00"/>
                </a:solidFill>
              </a:rPr>
              <a:t>Geotechnical Assessment of foundations </a:t>
            </a:r>
            <a:r>
              <a:rPr lang="en-US" sz="2400" b="1" dirty="0" smtClean="0">
                <a:solidFill>
                  <a:srgbClr val="FFFF00"/>
                </a:solidFill>
              </a:rPr>
              <a:t/>
            </a:r>
            <a:br>
              <a:rPr lang="en-US" sz="2400" b="1" dirty="0" smtClean="0">
                <a:solidFill>
                  <a:srgbClr val="FFFF00"/>
                </a:solidFill>
              </a:rPr>
            </a:br>
            <a:r>
              <a:rPr lang="en-US" sz="2400" b="1" dirty="0" smtClean="0">
                <a:solidFill>
                  <a:srgbClr val="FFFF00"/>
                </a:solidFill>
              </a:rPr>
              <a:t>of </a:t>
            </a:r>
            <a:r>
              <a:rPr lang="en-US" sz="2400" b="1" dirty="0" smtClean="0">
                <a:solidFill>
                  <a:srgbClr val="FFFF00"/>
                </a:solidFill>
              </a:rPr>
              <a:t>spillway blocks</a:t>
            </a:r>
          </a:p>
        </p:txBody>
      </p:sp>
      <p:sp>
        <p:nvSpPr>
          <p:cNvPr id="20483" name="Content Placeholder 2"/>
          <p:cNvSpPr>
            <a:spLocks noGrp="1"/>
          </p:cNvSpPr>
          <p:nvPr>
            <p:ph sz="quarter" idx="13"/>
          </p:nvPr>
        </p:nvSpPr>
        <p:spPr>
          <a:xfrm>
            <a:off x="381000" y="762000"/>
            <a:ext cx="8229600" cy="5867400"/>
          </a:xfrm>
        </p:spPr>
        <p:txBody>
          <a:bodyPr>
            <a:normAutofit fontScale="92500" lnSpcReduction="10000"/>
          </a:bodyPr>
          <a:lstStyle/>
          <a:p>
            <a:pPr algn="just">
              <a:lnSpc>
                <a:spcPct val="150000"/>
              </a:lnSpc>
            </a:pPr>
            <a:r>
              <a:rPr lang="en-US" sz="1800" b="1" dirty="0" smtClean="0">
                <a:latin typeface="Arial" pitchFamily="34" charset="0"/>
                <a:cs typeface="Arial" pitchFamily="34" charset="0"/>
              </a:rPr>
              <a:t>The rocks exposed at the foundation grade of spillway blocks are fairly fresh to fresh, hard, and vertical to sub vertically foliated </a:t>
            </a:r>
            <a:r>
              <a:rPr lang="en-US" sz="1800" b="1" dirty="0" err="1" smtClean="0">
                <a:latin typeface="Arial" pitchFamily="34" charset="0"/>
                <a:cs typeface="Arial" pitchFamily="34" charset="0"/>
              </a:rPr>
              <a:t>garnetiferous</a:t>
            </a:r>
            <a:r>
              <a:rPr lang="en-US" sz="1800" b="1" dirty="0" smtClean="0">
                <a:latin typeface="Arial" pitchFamily="34" charset="0"/>
                <a:cs typeface="Arial" pitchFamily="34" charset="0"/>
              </a:rPr>
              <a:t> </a:t>
            </a:r>
            <a:r>
              <a:rPr lang="en-US" sz="1800" b="1" dirty="0" err="1" smtClean="0">
                <a:latin typeface="Arial" pitchFamily="34" charset="0"/>
                <a:cs typeface="Arial" pitchFamily="34" charset="0"/>
              </a:rPr>
              <a:t>quartzo-feldspathic</a:t>
            </a:r>
            <a:r>
              <a:rPr lang="en-US" sz="1800" b="1" dirty="0" smtClean="0">
                <a:latin typeface="Arial" pitchFamily="34" charset="0"/>
                <a:cs typeface="Arial" pitchFamily="34" charset="0"/>
              </a:rPr>
              <a:t> gneiss  and bodies of </a:t>
            </a:r>
            <a:r>
              <a:rPr lang="en-US" sz="1800" b="1" dirty="0" err="1" smtClean="0">
                <a:latin typeface="Arial" pitchFamily="34" charset="0"/>
                <a:cs typeface="Arial" pitchFamily="34" charset="0"/>
              </a:rPr>
              <a:t>charnockite</a:t>
            </a:r>
            <a:r>
              <a:rPr lang="en-US" sz="1800" b="1" dirty="0" smtClean="0">
                <a:latin typeface="Arial" pitchFamily="34" charset="0"/>
                <a:cs typeface="Arial" pitchFamily="34" charset="0"/>
              </a:rPr>
              <a:t>.</a:t>
            </a:r>
          </a:p>
          <a:p>
            <a:pPr algn="just">
              <a:lnSpc>
                <a:spcPct val="150000"/>
              </a:lnSpc>
            </a:pPr>
            <a:r>
              <a:rPr lang="en-US" sz="1800" b="1" dirty="0">
                <a:solidFill>
                  <a:srgbClr val="00B0F0"/>
                </a:solidFill>
                <a:latin typeface="Arial" pitchFamily="34" charset="0"/>
                <a:cs typeface="Arial" pitchFamily="34" charset="0"/>
              </a:rPr>
              <a:t>The general foliation trends in N55˚ to 65˚E – S55˚ to 65˚W direction with sub vertical to vertical dips. The foundation levels vary from +9.010m to +10.09m in the body wall portions  and stilling basin portions +4.010m to 4.100m.  In the deeper section blocks the excavated levels varies from -19.000m to -19.040m and the slope blocks having the excavated levels ranging from -9.050m to -9.452m. The rock mass is traversed by two prominent sets of joints apart from foliation joint and a sub </a:t>
            </a:r>
            <a:r>
              <a:rPr lang="en-US" sz="1800" b="1" dirty="0" err="1">
                <a:solidFill>
                  <a:srgbClr val="00B0F0"/>
                </a:solidFill>
                <a:latin typeface="Arial" pitchFamily="34" charset="0"/>
                <a:cs typeface="Arial" pitchFamily="34" charset="0"/>
              </a:rPr>
              <a:t>horizantal</a:t>
            </a:r>
            <a:r>
              <a:rPr lang="en-US" sz="1800" b="1" dirty="0">
                <a:solidFill>
                  <a:srgbClr val="00B0F0"/>
                </a:solidFill>
                <a:latin typeface="Arial" pitchFamily="34" charset="0"/>
                <a:cs typeface="Arial" pitchFamily="34" charset="0"/>
              </a:rPr>
              <a:t> joint</a:t>
            </a:r>
            <a:r>
              <a:rPr lang="en-US" sz="1800" b="1" dirty="0" smtClean="0">
                <a:solidFill>
                  <a:srgbClr val="00B0F0"/>
                </a:solidFill>
                <a:latin typeface="Arial" pitchFamily="34" charset="0"/>
                <a:cs typeface="Arial" pitchFamily="34" charset="0"/>
              </a:rPr>
              <a:t>.</a:t>
            </a:r>
          </a:p>
          <a:p>
            <a:pPr algn="just">
              <a:lnSpc>
                <a:spcPct val="150000"/>
              </a:lnSpc>
            </a:pPr>
            <a:r>
              <a:rPr lang="en-US" sz="1800" b="1" dirty="0">
                <a:latin typeface="Arial" pitchFamily="34" charset="0"/>
                <a:cs typeface="Arial" pitchFamily="34" charset="0"/>
              </a:rPr>
              <a:t> The prominent joints recorded are 1.N25-30º E to S25-30°W/ SV to vertical dips, 2. N55º to 65ºE to S55º- 65ºW/vertical to sub vertical dips. The joints are in general tight to slightly open, moderately close to widely spaced, continuous to discontinue in nature.</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Content Placeholder 2"/>
          <p:cNvSpPr>
            <a:spLocks noGrp="1"/>
          </p:cNvSpPr>
          <p:nvPr>
            <p:ph sz="quarter" idx="13"/>
          </p:nvPr>
        </p:nvSpPr>
        <p:spPr>
          <a:xfrm>
            <a:off x="381000" y="304800"/>
            <a:ext cx="8229600" cy="5638800"/>
          </a:xfrm>
        </p:spPr>
        <p:txBody>
          <a:bodyPr>
            <a:normAutofit/>
          </a:bodyPr>
          <a:lstStyle/>
          <a:p>
            <a:pPr algn="just"/>
            <a:r>
              <a:rPr lang="en-US" sz="2400" dirty="0" smtClean="0">
                <a:solidFill>
                  <a:srgbClr val="00B0F0"/>
                </a:solidFill>
              </a:rPr>
              <a:t>Plate load tests were conducted by CSMRS, New Delhi along dam axis in the body wall portion of spillway foundations at Ch. 60.967m (RL.10.14m); Ch. 99.226m (RL.9.567m); Ch. 199.120m (RL.10.215m); Ch.310.120m (RL.10.313m); Ch.349.090m (RL.10.345m); Ch.380.738m (RL 10.23m) and all the test results have indicated a value of 250 T/m</a:t>
            </a:r>
            <a:r>
              <a:rPr lang="en-US" sz="2400" baseline="30000" dirty="0" smtClean="0">
                <a:solidFill>
                  <a:srgbClr val="00B0F0"/>
                </a:solidFill>
              </a:rPr>
              <a:t>2</a:t>
            </a:r>
            <a:r>
              <a:rPr lang="en-US" sz="2400" dirty="0" smtClean="0">
                <a:solidFill>
                  <a:srgbClr val="00B0F0"/>
                </a:solidFill>
              </a:rPr>
              <a:t> against design load of 160T/m</a:t>
            </a:r>
            <a:r>
              <a:rPr lang="en-US" sz="2400" baseline="30000" dirty="0" smtClean="0">
                <a:solidFill>
                  <a:srgbClr val="00B0F0"/>
                </a:solidFill>
              </a:rPr>
              <a:t>2</a:t>
            </a:r>
            <a:r>
              <a:rPr lang="en-US" sz="2400" dirty="0" smtClean="0">
                <a:solidFill>
                  <a:srgbClr val="00B0F0"/>
                </a:solidFill>
              </a:rPr>
              <a:t>.</a:t>
            </a:r>
          </a:p>
          <a:p>
            <a:pPr algn="just"/>
            <a:r>
              <a:rPr lang="en-US" sz="2400" dirty="0" smtClean="0">
                <a:solidFill>
                  <a:srgbClr val="00B050"/>
                </a:solidFill>
              </a:rPr>
              <a:t>Permeability tests were also conducted at Ch. 150m (RL. 9.386m) along the dam axis </a:t>
            </a:r>
            <a:r>
              <a:rPr lang="en-US" sz="2400" dirty="0" err="1" smtClean="0">
                <a:solidFill>
                  <a:srgbClr val="00B050"/>
                </a:solidFill>
              </a:rPr>
              <a:t>upto</a:t>
            </a:r>
            <a:r>
              <a:rPr lang="en-US" sz="2400" dirty="0" smtClean="0">
                <a:solidFill>
                  <a:srgbClr val="00B050"/>
                </a:solidFill>
              </a:rPr>
              <a:t> a depth of 15.3m below excavated level(+10m).  The test results have indicated higher </a:t>
            </a:r>
            <a:r>
              <a:rPr lang="en-US" sz="2400" dirty="0" err="1" smtClean="0">
                <a:solidFill>
                  <a:srgbClr val="00B050"/>
                </a:solidFill>
              </a:rPr>
              <a:t>Lugeons</a:t>
            </a:r>
            <a:r>
              <a:rPr lang="en-US" sz="2400" dirty="0" smtClean="0">
                <a:solidFill>
                  <a:srgbClr val="00B050"/>
                </a:solidFill>
              </a:rPr>
              <a:t> values ranging from 16.4Lu to 7.4 Lu in the depth section of 3.3m to 9.3m whereas in the next three meter depth between 9.3m and 12.3m depths shows 2 to 4Lu. In the final depth section between depths 12.3m and 15.3m, the Lu value decreases to zero.   </a:t>
            </a:r>
          </a:p>
          <a:p>
            <a:pPr algn="just"/>
            <a:endParaRPr lang="en-US" sz="2400" dirty="0" smtClean="0">
              <a:solidFill>
                <a:srgbClr val="0000FF"/>
              </a:solidFill>
            </a:endParaRPr>
          </a:p>
          <a:p>
            <a:endParaRPr lang="en-US" dirty="0" smtClean="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877949"/>
            <a:ext cx="9144000" cy="3102101"/>
          </a:xfrm>
          <a:prstGeom prst="rect">
            <a:avLst/>
          </a:prstGeom>
        </p:spPr>
      </p:pic>
      <p:sp>
        <p:nvSpPr>
          <p:cNvPr id="5" name="Rectangle 4"/>
          <p:cNvSpPr/>
          <p:nvPr/>
        </p:nvSpPr>
        <p:spPr>
          <a:xfrm>
            <a:off x="1432340" y="822246"/>
            <a:ext cx="6765891" cy="738664"/>
          </a:xfrm>
          <a:prstGeom prst="rect">
            <a:avLst/>
          </a:prstGeom>
          <a:noFill/>
        </p:spPr>
        <p:txBody>
          <a:bodyPr wrap="none" lIns="91440" tIns="45720" rIns="91440" bIns="45720">
            <a:spAutoFit/>
          </a:bodyPr>
          <a:lstStyle/>
          <a:p>
            <a:pPr algn="ctr"/>
            <a:r>
              <a:rPr lang="en-IN" sz="1400" dirty="0">
                <a:ln w="18415" cmpd="sng">
                  <a:solidFill>
                    <a:srgbClr val="FFFFFF"/>
                  </a:solidFill>
                  <a:prstDash val="solid"/>
                </a:ln>
                <a:solidFill>
                  <a:srgbClr val="FFFFFF"/>
                </a:solidFill>
              </a:rPr>
              <a:t>GEOLOGICAL </a:t>
            </a:r>
            <a:r>
              <a:rPr lang="en-IN" sz="1400" dirty="0" smtClean="0">
                <a:ln w="18415" cmpd="sng">
                  <a:solidFill>
                    <a:srgbClr val="FFFFFF"/>
                  </a:solidFill>
                  <a:prstDash val="solid"/>
                </a:ln>
                <a:solidFill>
                  <a:srgbClr val="FFFFFF"/>
                </a:solidFill>
              </a:rPr>
              <a:t> MAP  </a:t>
            </a:r>
            <a:r>
              <a:rPr lang="en-IN" sz="1400" dirty="0">
                <a:ln w="18415" cmpd="sng">
                  <a:solidFill>
                    <a:srgbClr val="FFFFFF"/>
                  </a:solidFill>
                  <a:prstDash val="solid"/>
                </a:ln>
                <a:solidFill>
                  <a:srgbClr val="FFFFFF"/>
                </a:solidFill>
              </a:rPr>
              <a:t>OF </a:t>
            </a:r>
            <a:r>
              <a:rPr lang="en-IN" sz="1400" dirty="0" smtClean="0">
                <a:ln w="18415" cmpd="sng">
                  <a:solidFill>
                    <a:srgbClr val="FFFFFF"/>
                  </a:solidFill>
                  <a:prstDash val="solid"/>
                </a:ln>
                <a:solidFill>
                  <a:srgbClr val="FFFFFF"/>
                </a:solidFill>
              </a:rPr>
              <a:t> FOUNDATIONS  OF  SPILLWAY  BLOCK  No. 2 </a:t>
            </a:r>
            <a:r>
              <a:rPr lang="en-IN" sz="1400" dirty="0">
                <a:ln w="18415" cmpd="sng">
                  <a:solidFill>
                    <a:srgbClr val="FFFFFF"/>
                  </a:solidFill>
                  <a:prstDash val="solid"/>
                </a:ln>
                <a:solidFill>
                  <a:srgbClr val="FFFFFF"/>
                </a:solidFill>
              </a:rPr>
              <a:t>TO 17, </a:t>
            </a:r>
            <a:endParaRPr lang="en-IN" sz="1400" dirty="0" smtClean="0">
              <a:ln w="18415" cmpd="sng">
                <a:solidFill>
                  <a:srgbClr val="FFFFFF"/>
                </a:solidFill>
                <a:prstDash val="solid"/>
              </a:ln>
              <a:solidFill>
                <a:srgbClr val="FFFFFF"/>
              </a:solidFill>
            </a:endParaRPr>
          </a:p>
          <a:p>
            <a:pPr algn="ctr"/>
            <a:r>
              <a:rPr lang="en-IN" sz="1400" dirty="0" smtClean="0">
                <a:ln w="18415" cmpd="sng">
                  <a:solidFill>
                    <a:srgbClr val="FFFFFF"/>
                  </a:solidFill>
                  <a:prstDash val="solid"/>
                </a:ln>
                <a:solidFill>
                  <a:srgbClr val="FFFFFF"/>
                </a:solidFill>
              </a:rPr>
              <a:t>POLAVARAM </a:t>
            </a:r>
            <a:r>
              <a:rPr lang="en-IN" sz="1400" dirty="0">
                <a:ln w="18415" cmpd="sng">
                  <a:solidFill>
                    <a:srgbClr val="FFFFFF"/>
                  </a:solidFill>
                  <a:prstDash val="solid"/>
                </a:ln>
                <a:solidFill>
                  <a:srgbClr val="FFFFFF"/>
                </a:solidFill>
              </a:rPr>
              <a:t>IRRIGATION </a:t>
            </a:r>
            <a:r>
              <a:rPr lang="en-IN" sz="1400" dirty="0" smtClean="0">
                <a:ln w="18415" cmpd="sng">
                  <a:solidFill>
                    <a:srgbClr val="FFFFFF"/>
                  </a:solidFill>
                  <a:prstDash val="solid"/>
                </a:ln>
                <a:solidFill>
                  <a:srgbClr val="FFFFFF"/>
                </a:solidFill>
              </a:rPr>
              <a:t> PROJECT </a:t>
            </a:r>
            <a:endParaRPr lang="en-IN" sz="1400" dirty="0">
              <a:ln w="18415" cmpd="sng">
                <a:solidFill>
                  <a:srgbClr val="FFFFFF"/>
                </a:solidFill>
                <a:prstDash val="solid"/>
              </a:ln>
              <a:solidFill>
                <a:srgbClr val="FFFFFF"/>
              </a:solidFill>
            </a:endParaRPr>
          </a:p>
          <a:p>
            <a:pPr algn="ctr"/>
            <a:r>
              <a:rPr lang="en-IN" sz="1400" dirty="0">
                <a:ln w="18415" cmpd="sng">
                  <a:solidFill>
                    <a:srgbClr val="FFFFFF"/>
                  </a:solidFill>
                  <a:prstDash val="solid"/>
                </a:ln>
                <a:solidFill>
                  <a:srgbClr val="FFFFFF"/>
                </a:solidFill>
              </a:rPr>
              <a:t>EAST &amp; </a:t>
            </a:r>
            <a:r>
              <a:rPr lang="en-IN" sz="1400" dirty="0" smtClean="0">
                <a:ln w="18415" cmpd="sng">
                  <a:solidFill>
                    <a:srgbClr val="FFFFFF"/>
                  </a:solidFill>
                  <a:prstDash val="solid"/>
                </a:ln>
                <a:solidFill>
                  <a:srgbClr val="FFFFFF"/>
                </a:solidFill>
              </a:rPr>
              <a:t>WEST  GODAVARI  </a:t>
            </a:r>
            <a:r>
              <a:rPr lang="en-IN" sz="1400" dirty="0">
                <a:ln w="18415" cmpd="sng">
                  <a:solidFill>
                    <a:srgbClr val="FFFFFF"/>
                  </a:solidFill>
                  <a:prstDash val="solid"/>
                </a:ln>
                <a:solidFill>
                  <a:srgbClr val="FFFFFF"/>
                </a:solidFill>
              </a:rPr>
              <a:t>( Dt</a:t>
            </a:r>
            <a:r>
              <a:rPr lang="en-IN" sz="1400" dirty="0" smtClean="0">
                <a:ln w="18415" cmpd="sng">
                  <a:solidFill>
                    <a:srgbClr val="FFFFFF"/>
                  </a:solidFill>
                  <a:prstDash val="solid"/>
                </a:ln>
                <a:solidFill>
                  <a:srgbClr val="FFFFFF"/>
                </a:solidFill>
              </a:rPr>
              <a:t>.),  </a:t>
            </a:r>
            <a:r>
              <a:rPr lang="en-IN" sz="1400" dirty="0">
                <a:ln w="18415" cmpd="sng">
                  <a:solidFill>
                    <a:srgbClr val="FFFFFF"/>
                  </a:solidFill>
                  <a:prstDash val="solid"/>
                </a:ln>
                <a:solidFill>
                  <a:srgbClr val="FFFFFF"/>
                </a:solidFill>
              </a:rPr>
              <a:t>ANDHRA PRADESH</a:t>
            </a:r>
            <a:endParaRPr lang="en-US" sz="1400" cap="none" spc="0" dirty="0">
              <a:ln w="18415" cmpd="sng">
                <a:solidFill>
                  <a:srgbClr val="FFFFFF"/>
                </a:solidFill>
                <a:prstDash val="solid"/>
              </a:ln>
              <a:solidFill>
                <a:srgbClr val="FFFFFF"/>
              </a:solidFill>
            </a:endParaRPr>
          </a:p>
        </p:txBody>
      </p:sp>
    </p:spTree>
    <p:extLst>
      <p:ext uri="{BB962C8B-B14F-4D97-AF65-F5344CB8AC3E}">
        <p14:creationId xmlns:p14="http://schemas.microsoft.com/office/powerpoint/2010/main" val="117699194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7200" y="1494420"/>
            <a:ext cx="8290381" cy="769441"/>
          </a:xfrm>
          <a:prstGeom prst="rect">
            <a:avLst/>
          </a:prstGeom>
          <a:noFill/>
        </p:spPr>
        <p:txBody>
          <a:bodyPr wrap="square" lIns="91440" tIns="45720" rIns="91440" bIns="45720">
            <a:spAutoFit/>
          </a:bodyPr>
          <a:lstStyle/>
          <a:p>
            <a:pPr algn="ctr"/>
            <a:r>
              <a:rPr lang="en-US" sz="4400" b="1" dirty="0" err="1">
                <a:ln w="17780" cmpd="sng">
                  <a:solidFill>
                    <a:schemeClr val="accent1">
                      <a:tint val="3000"/>
                    </a:schemeClr>
                  </a:solidFill>
                  <a:prstDash val="solid"/>
                  <a:miter lim="800000"/>
                </a:ln>
                <a:solidFill>
                  <a:srgbClr val="FFFF00"/>
                </a:solidFill>
                <a:effectLst>
                  <a:outerShdw blurRad="55000" dist="50800" dir="5400000" algn="tl">
                    <a:srgbClr val="000000">
                      <a:alpha val="33000"/>
                    </a:srgbClr>
                  </a:outerShdw>
                </a:effectLst>
              </a:rPr>
              <a:t>Polavaram</a:t>
            </a:r>
            <a:r>
              <a:rPr lang="en-US" sz="4400" b="1" dirty="0">
                <a:ln w="17780" cmpd="sng">
                  <a:solidFill>
                    <a:schemeClr val="accent1">
                      <a:tint val="3000"/>
                    </a:schemeClr>
                  </a:solidFill>
                  <a:prstDash val="solid"/>
                  <a:miter lim="800000"/>
                </a:ln>
                <a:solidFill>
                  <a:srgbClr val="FFFF00"/>
                </a:solidFill>
                <a:effectLst>
                  <a:outerShdw blurRad="55000" dist="50800" dir="5400000" algn="tl">
                    <a:srgbClr val="000000">
                      <a:alpha val="33000"/>
                    </a:srgbClr>
                  </a:outerShdw>
                </a:effectLst>
              </a:rPr>
              <a:t> Irrigation Project</a:t>
            </a:r>
          </a:p>
        </p:txBody>
      </p:sp>
      <p:sp>
        <p:nvSpPr>
          <p:cNvPr id="3" name="Rectangle 2"/>
          <p:cNvSpPr/>
          <p:nvPr/>
        </p:nvSpPr>
        <p:spPr>
          <a:xfrm>
            <a:off x="2316390" y="2590800"/>
            <a:ext cx="4572000" cy="2677656"/>
          </a:xfrm>
          <a:prstGeom prst="rect">
            <a:avLst/>
          </a:prstGeom>
        </p:spPr>
        <p:txBody>
          <a:bodyPr>
            <a:spAutoFit/>
          </a:bodyPr>
          <a:lstStyle/>
          <a:p>
            <a:pPr algn="ctr"/>
            <a:r>
              <a:rPr lang="en-US" b="1" dirty="0" smtClean="0"/>
              <a:t>By</a:t>
            </a:r>
          </a:p>
          <a:p>
            <a:pPr algn="ctr"/>
            <a:r>
              <a:rPr lang="en-US" b="1" dirty="0" smtClean="0"/>
              <a:t>B</a:t>
            </a:r>
            <a:r>
              <a:rPr lang="en-US" b="1" dirty="0"/>
              <a:t>. </a:t>
            </a:r>
            <a:r>
              <a:rPr lang="en-US" b="1" dirty="0" err="1"/>
              <a:t>Ajaya</a:t>
            </a:r>
            <a:r>
              <a:rPr lang="en-US" b="1" dirty="0"/>
              <a:t> Kumar</a:t>
            </a:r>
            <a:endParaRPr lang="en-US" dirty="0"/>
          </a:p>
          <a:p>
            <a:pPr algn="ctr"/>
            <a:r>
              <a:rPr lang="en-US" dirty="0"/>
              <a:t>Director(G)</a:t>
            </a:r>
          </a:p>
          <a:p>
            <a:pPr algn="ctr"/>
            <a:r>
              <a:rPr lang="en-US" dirty="0"/>
              <a:t>Engineering Geology Division</a:t>
            </a:r>
          </a:p>
          <a:p>
            <a:pPr algn="ctr"/>
            <a:r>
              <a:rPr lang="en-US" dirty="0"/>
              <a:t>Geological Survey of India</a:t>
            </a:r>
          </a:p>
          <a:p>
            <a:pPr algn="ctr"/>
            <a:r>
              <a:rPr lang="en-US" dirty="0"/>
              <a:t>Southern Region </a:t>
            </a:r>
          </a:p>
          <a:p>
            <a:pPr algn="ctr"/>
            <a:r>
              <a:rPr lang="en-US" dirty="0"/>
              <a:t>Hyderabad</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947500"/>
            <a:ext cx="9144000" cy="2962999"/>
          </a:xfrm>
          <a:prstGeom prst="rect">
            <a:avLst/>
          </a:prstGeom>
        </p:spPr>
      </p:pic>
      <p:sp>
        <p:nvSpPr>
          <p:cNvPr id="5" name="Rectangle 4"/>
          <p:cNvSpPr/>
          <p:nvPr/>
        </p:nvSpPr>
        <p:spPr>
          <a:xfrm>
            <a:off x="1407494" y="822246"/>
            <a:ext cx="6815584" cy="738664"/>
          </a:xfrm>
          <a:prstGeom prst="rect">
            <a:avLst/>
          </a:prstGeom>
          <a:noFill/>
        </p:spPr>
        <p:txBody>
          <a:bodyPr wrap="none" lIns="91440" tIns="45720" rIns="91440" bIns="45720">
            <a:spAutoFit/>
          </a:bodyPr>
          <a:lstStyle/>
          <a:p>
            <a:pPr algn="ctr"/>
            <a:r>
              <a:rPr lang="en-IN" sz="1400" dirty="0">
                <a:ln w="18415" cmpd="sng">
                  <a:solidFill>
                    <a:srgbClr val="FFFFFF"/>
                  </a:solidFill>
                  <a:prstDash val="solid"/>
                </a:ln>
                <a:solidFill>
                  <a:srgbClr val="FFFFFF"/>
                </a:solidFill>
              </a:rPr>
              <a:t>GEOLOGICAL </a:t>
            </a:r>
            <a:r>
              <a:rPr lang="en-IN" sz="1400" dirty="0" smtClean="0">
                <a:ln w="18415" cmpd="sng">
                  <a:solidFill>
                    <a:srgbClr val="FFFFFF"/>
                  </a:solidFill>
                  <a:prstDash val="solid"/>
                </a:ln>
                <a:solidFill>
                  <a:srgbClr val="FFFFFF"/>
                </a:solidFill>
              </a:rPr>
              <a:t> MAP  </a:t>
            </a:r>
            <a:r>
              <a:rPr lang="en-IN" sz="1400" dirty="0">
                <a:ln w="18415" cmpd="sng">
                  <a:solidFill>
                    <a:srgbClr val="FFFFFF"/>
                  </a:solidFill>
                  <a:prstDash val="solid"/>
                </a:ln>
                <a:solidFill>
                  <a:srgbClr val="FFFFFF"/>
                </a:solidFill>
              </a:rPr>
              <a:t>OF </a:t>
            </a:r>
            <a:r>
              <a:rPr lang="en-IN" sz="1400" dirty="0" smtClean="0">
                <a:ln w="18415" cmpd="sng">
                  <a:solidFill>
                    <a:srgbClr val="FFFFFF"/>
                  </a:solidFill>
                  <a:prstDash val="solid"/>
                </a:ln>
                <a:solidFill>
                  <a:srgbClr val="FFFFFF"/>
                </a:solidFill>
              </a:rPr>
              <a:t> FOUNDATIONS  OF  SPILLWAY  BLOCK  No.18 </a:t>
            </a:r>
            <a:r>
              <a:rPr lang="en-IN" sz="1400" dirty="0">
                <a:ln w="18415" cmpd="sng">
                  <a:solidFill>
                    <a:srgbClr val="FFFFFF"/>
                  </a:solidFill>
                  <a:prstDash val="solid"/>
                </a:ln>
                <a:solidFill>
                  <a:srgbClr val="FFFFFF"/>
                </a:solidFill>
              </a:rPr>
              <a:t>TO </a:t>
            </a:r>
            <a:r>
              <a:rPr lang="en-IN" sz="1400" dirty="0" smtClean="0">
                <a:ln w="18415" cmpd="sng">
                  <a:solidFill>
                    <a:srgbClr val="FFFFFF"/>
                  </a:solidFill>
                  <a:prstDash val="solid"/>
                </a:ln>
                <a:solidFill>
                  <a:srgbClr val="FFFFFF"/>
                </a:solidFill>
              </a:rPr>
              <a:t>34, </a:t>
            </a:r>
          </a:p>
          <a:p>
            <a:pPr algn="ctr"/>
            <a:r>
              <a:rPr lang="en-IN" sz="1400" dirty="0" smtClean="0">
                <a:ln w="18415" cmpd="sng">
                  <a:solidFill>
                    <a:srgbClr val="FFFFFF"/>
                  </a:solidFill>
                  <a:prstDash val="solid"/>
                </a:ln>
                <a:solidFill>
                  <a:srgbClr val="FFFFFF"/>
                </a:solidFill>
              </a:rPr>
              <a:t>POLAVARAM </a:t>
            </a:r>
            <a:r>
              <a:rPr lang="en-IN" sz="1400" dirty="0">
                <a:ln w="18415" cmpd="sng">
                  <a:solidFill>
                    <a:srgbClr val="FFFFFF"/>
                  </a:solidFill>
                  <a:prstDash val="solid"/>
                </a:ln>
                <a:solidFill>
                  <a:srgbClr val="FFFFFF"/>
                </a:solidFill>
              </a:rPr>
              <a:t>IRRIGATION </a:t>
            </a:r>
            <a:r>
              <a:rPr lang="en-IN" sz="1400" dirty="0" smtClean="0">
                <a:ln w="18415" cmpd="sng">
                  <a:solidFill>
                    <a:srgbClr val="FFFFFF"/>
                  </a:solidFill>
                  <a:prstDash val="solid"/>
                </a:ln>
                <a:solidFill>
                  <a:srgbClr val="FFFFFF"/>
                </a:solidFill>
              </a:rPr>
              <a:t> PROJECT </a:t>
            </a:r>
            <a:endParaRPr lang="en-IN" sz="1400" dirty="0">
              <a:ln w="18415" cmpd="sng">
                <a:solidFill>
                  <a:srgbClr val="FFFFFF"/>
                </a:solidFill>
                <a:prstDash val="solid"/>
              </a:ln>
              <a:solidFill>
                <a:srgbClr val="FFFFFF"/>
              </a:solidFill>
            </a:endParaRPr>
          </a:p>
          <a:p>
            <a:pPr algn="ctr"/>
            <a:r>
              <a:rPr lang="en-IN" sz="1400" dirty="0">
                <a:ln w="18415" cmpd="sng">
                  <a:solidFill>
                    <a:srgbClr val="FFFFFF"/>
                  </a:solidFill>
                  <a:prstDash val="solid"/>
                </a:ln>
                <a:solidFill>
                  <a:srgbClr val="FFFFFF"/>
                </a:solidFill>
              </a:rPr>
              <a:t>EAST &amp; </a:t>
            </a:r>
            <a:r>
              <a:rPr lang="en-IN" sz="1400" dirty="0" smtClean="0">
                <a:ln w="18415" cmpd="sng">
                  <a:solidFill>
                    <a:srgbClr val="FFFFFF"/>
                  </a:solidFill>
                  <a:prstDash val="solid"/>
                </a:ln>
                <a:solidFill>
                  <a:srgbClr val="FFFFFF"/>
                </a:solidFill>
              </a:rPr>
              <a:t>WEST  GODAVARI  </a:t>
            </a:r>
            <a:r>
              <a:rPr lang="en-IN" sz="1400" dirty="0">
                <a:ln w="18415" cmpd="sng">
                  <a:solidFill>
                    <a:srgbClr val="FFFFFF"/>
                  </a:solidFill>
                  <a:prstDash val="solid"/>
                </a:ln>
                <a:solidFill>
                  <a:srgbClr val="FFFFFF"/>
                </a:solidFill>
              </a:rPr>
              <a:t>( Dt</a:t>
            </a:r>
            <a:r>
              <a:rPr lang="en-IN" sz="1400" dirty="0" smtClean="0">
                <a:ln w="18415" cmpd="sng">
                  <a:solidFill>
                    <a:srgbClr val="FFFFFF"/>
                  </a:solidFill>
                  <a:prstDash val="solid"/>
                </a:ln>
                <a:solidFill>
                  <a:srgbClr val="FFFFFF"/>
                </a:solidFill>
              </a:rPr>
              <a:t>.),  </a:t>
            </a:r>
            <a:r>
              <a:rPr lang="en-IN" sz="1400" dirty="0">
                <a:ln w="18415" cmpd="sng">
                  <a:solidFill>
                    <a:srgbClr val="FFFFFF"/>
                  </a:solidFill>
                  <a:prstDash val="solid"/>
                </a:ln>
                <a:solidFill>
                  <a:srgbClr val="FFFFFF"/>
                </a:solidFill>
              </a:rPr>
              <a:t>ANDHRA PRADESH</a:t>
            </a:r>
            <a:endParaRPr lang="en-US" sz="1400" cap="none" spc="0" dirty="0">
              <a:ln w="18415" cmpd="sng">
                <a:solidFill>
                  <a:srgbClr val="FFFFFF"/>
                </a:solidFill>
                <a:prstDash val="solid"/>
              </a:ln>
              <a:solidFill>
                <a:srgbClr val="FFFFFF"/>
              </a:solidFill>
            </a:endParaRPr>
          </a:p>
        </p:txBody>
      </p:sp>
    </p:spTree>
    <p:extLst>
      <p:ext uri="{BB962C8B-B14F-4D97-AF65-F5344CB8AC3E}">
        <p14:creationId xmlns:p14="http://schemas.microsoft.com/office/powerpoint/2010/main" val="83133409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798075"/>
            <a:ext cx="9144000" cy="3261850"/>
          </a:xfrm>
          <a:prstGeom prst="rect">
            <a:avLst/>
          </a:prstGeom>
        </p:spPr>
      </p:pic>
      <p:sp>
        <p:nvSpPr>
          <p:cNvPr id="5" name="Rectangle 4"/>
          <p:cNvSpPr/>
          <p:nvPr/>
        </p:nvSpPr>
        <p:spPr>
          <a:xfrm>
            <a:off x="1283261" y="822246"/>
            <a:ext cx="7064050" cy="738664"/>
          </a:xfrm>
          <a:prstGeom prst="rect">
            <a:avLst/>
          </a:prstGeom>
          <a:noFill/>
        </p:spPr>
        <p:txBody>
          <a:bodyPr wrap="none" lIns="91440" tIns="45720" rIns="91440" bIns="45720">
            <a:spAutoFit/>
          </a:bodyPr>
          <a:lstStyle/>
          <a:p>
            <a:pPr algn="ctr"/>
            <a:r>
              <a:rPr lang="en-IN" sz="1400" dirty="0">
                <a:ln w="18415" cmpd="sng">
                  <a:solidFill>
                    <a:srgbClr val="FFFFFF"/>
                  </a:solidFill>
                  <a:prstDash val="solid"/>
                </a:ln>
                <a:solidFill>
                  <a:srgbClr val="FFFFFF"/>
                </a:solidFill>
              </a:rPr>
              <a:t>GEOLOGICAL </a:t>
            </a:r>
            <a:r>
              <a:rPr lang="en-IN" sz="1400" dirty="0" smtClean="0">
                <a:ln w="18415" cmpd="sng">
                  <a:solidFill>
                    <a:srgbClr val="FFFFFF"/>
                  </a:solidFill>
                  <a:prstDash val="solid"/>
                </a:ln>
                <a:solidFill>
                  <a:srgbClr val="FFFFFF"/>
                </a:solidFill>
              </a:rPr>
              <a:t> MAP  </a:t>
            </a:r>
            <a:r>
              <a:rPr lang="en-IN" sz="1400" dirty="0">
                <a:ln w="18415" cmpd="sng">
                  <a:solidFill>
                    <a:srgbClr val="FFFFFF"/>
                  </a:solidFill>
                  <a:prstDash val="solid"/>
                </a:ln>
                <a:solidFill>
                  <a:srgbClr val="FFFFFF"/>
                </a:solidFill>
              </a:rPr>
              <a:t>OF </a:t>
            </a:r>
            <a:r>
              <a:rPr lang="en-IN" sz="1400" dirty="0" smtClean="0">
                <a:ln w="18415" cmpd="sng">
                  <a:solidFill>
                    <a:srgbClr val="FFFFFF"/>
                  </a:solidFill>
                  <a:prstDash val="solid"/>
                </a:ln>
                <a:solidFill>
                  <a:srgbClr val="FFFFFF"/>
                </a:solidFill>
              </a:rPr>
              <a:t> FOUNDATIONS  OF  SPILLWAY  BLOCK  No. 35 </a:t>
            </a:r>
            <a:r>
              <a:rPr lang="en-IN" sz="1400" dirty="0">
                <a:ln w="18415" cmpd="sng">
                  <a:solidFill>
                    <a:srgbClr val="FFFFFF"/>
                  </a:solidFill>
                  <a:prstDash val="solid"/>
                </a:ln>
                <a:solidFill>
                  <a:srgbClr val="FFFFFF"/>
                </a:solidFill>
              </a:rPr>
              <a:t>TO </a:t>
            </a:r>
            <a:r>
              <a:rPr lang="en-IN" sz="1400" dirty="0" smtClean="0">
                <a:ln w="18415" cmpd="sng">
                  <a:solidFill>
                    <a:srgbClr val="FFFFFF"/>
                  </a:solidFill>
                  <a:prstDash val="solid"/>
                </a:ln>
                <a:solidFill>
                  <a:srgbClr val="FFFFFF"/>
                </a:solidFill>
              </a:rPr>
              <a:t>49, </a:t>
            </a:r>
          </a:p>
          <a:p>
            <a:pPr algn="ctr"/>
            <a:r>
              <a:rPr lang="en-IN" sz="1400" dirty="0" smtClean="0">
                <a:ln w="18415" cmpd="sng">
                  <a:solidFill>
                    <a:srgbClr val="FFFFFF"/>
                  </a:solidFill>
                  <a:prstDash val="solid"/>
                </a:ln>
                <a:solidFill>
                  <a:srgbClr val="FFFFFF"/>
                </a:solidFill>
              </a:rPr>
              <a:t>POLAVARAM </a:t>
            </a:r>
            <a:r>
              <a:rPr lang="en-IN" sz="1400" dirty="0">
                <a:ln w="18415" cmpd="sng">
                  <a:solidFill>
                    <a:srgbClr val="FFFFFF"/>
                  </a:solidFill>
                  <a:prstDash val="solid"/>
                </a:ln>
                <a:solidFill>
                  <a:srgbClr val="FFFFFF"/>
                </a:solidFill>
              </a:rPr>
              <a:t>IRRIGATION </a:t>
            </a:r>
            <a:r>
              <a:rPr lang="en-IN" sz="1400" dirty="0" smtClean="0">
                <a:ln w="18415" cmpd="sng">
                  <a:solidFill>
                    <a:srgbClr val="FFFFFF"/>
                  </a:solidFill>
                  <a:prstDash val="solid"/>
                </a:ln>
                <a:solidFill>
                  <a:srgbClr val="FFFFFF"/>
                </a:solidFill>
              </a:rPr>
              <a:t> PROJECT </a:t>
            </a:r>
            <a:endParaRPr lang="en-IN" sz="1400" dirty="0">
              <a:ln w="18415" cmpd="sng">
                <a:solidFill>
                  <a:srgbClr val="FFFFFF"/>
                </a:solidFill>
                <a:prstDash val="solid"/>
              </a:ln>
              <a:solidFill>
                <a:srgbClr val="FFFFFF"/>
              </a:solidFill>
            </a:endParaRPr>
          </a:p>
          <a:p>
            <a:pPr algn="ctr"/>
            <a:r>
              <a:rPr lang="en-IN" sz="1400" dirty="0">
                <a:ln w="18415" cmpd="sng">
                  <a:solidFill>
                    <a:srgbClr val="FFFFFF"/>
                  </a:solidFill>
                  <a:prstDash val="solid"/>
                </a:ln>
                <a:solidFill>
                  <a:srgbClr val="FFFFFF"/>
                </a:solidFill>
              </a:rPr>
              <a:t>EAST &amp; </a:t>
            </a:r>
            <a:r>
              <a:rPr lang="en-IN" sz="1400" dirty="0" smtClean="0">
                <a:ln w="18415" cmpd="sng">
                  <a:solidFill>
                    <a:srgbClr val="FFFFFF"/>
                  </a:solidFill>
                  <a:prstDash val="solid"/>
                </a:ln>
                <a:solidFill>
                  <a:srgbClr val="FFFFFF"/>
                </a:solidFill>
              </a:rPr>
              <a:t>WEST  GODAVARI  </a:t>
            </a:r>
            <a:r>
              <a:rPr lang="en-IN" sz="1400" dirty="0">
                <a:ln w="18415" cmpd="sng">
                  <a:solidFill>
                    <a:srgbClr val="FFFFFF"/>
                  </a:solidFill>
                  <a:prstDash val="solid"/>
                </a:ln>
                <a:solidFill>
                  <a:srgbClr val="FFFFFF"/>
                </a:solidFill>
              </a:rPr>
              <a:t>( Dt</a:t>
            </a:r>
            <a:r>
              <a:rPr lang="en-IN" sz="1400" dirty="0" smtClean="0">
                <a:ln w="18415" cmpd="sng">
                  <a:solidFill>
                    <a:srgbClr val="FFFFFF"/>
                  </a:solidFill>
                  <a:prstDash val="solid"/>
                </a:ln>
                <a:solidFill>
                  <a:srgbClr val="FFFFFF"/>
                </a:solidFill>
              </a:rPr>
              <a:t>.),  </a:t>
            </a:r>
            <a:r>
              <a:rPr lang="en-IN" sz="1400" dirty="0">
                <a:ln w="18415" cmpd="sng">
                  <a:solidFill>
                    <a:srgbClr val="FFFFFF"/>
                  </a:solidFill>
                  <a:prstDash val="solid"/>
                </a:ln>
                <a:solidFill>
                  <a:srgbClr val="FFFFFF"/>
                </a:solidFill>
              </a:rPr>
              <a:t>ANDHRA PRADESH</a:t>
            </a:r>
            <a:endParaRPr lang="en-US" sz="1400" cap="none" spc="0" dirty="0">
              <a:ln w="18415" cmpd="sng">
                <a:solidFill>
                  <a:srgbClr val="FFFFFF"/>
                </a:solidFill>
                <a:prstDash val="solid"/>
              </a:ln>
              <a:solidFill>
                <a:srgbClr val="FFFFFF"/>
              </a:solidFill>
            </a:endParaRPr>
          </a:p>
        </p:txBody>
      </p:sp>
    </p:spTree>
    <p:extLst>
      <p:ext uri="{BB962C8B-B14F-4D97-AF65-F5344CB8AC3E}">
        <p14:creationId xmlns:p14="http://schemas.microsoft.com/office/powerpoint/2010/main" val="8602257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Content Placeholder 2"/>
          <p:cNvSpPr>
            <a:spLocks noGrp="1"/>
          </p:cNvSpPr>
          <p:nvPr>
            <p:ph sz="quarter" idx="13"/>
          </p:nvPr>
        </p:nvSpPr>
        <p:spPr>
          <a:xfrm>
            <a:off x="381000" y="685800"/>
            <a:ext cx="8305800" cy="6248400"/>
          </a:xfrm>
        </p:spPr>
        <p:txBody>
          <a:bodyPr>
            <a:normAutofit fontScale="92500" lnSpcReduction="10000"/>
          </a:bodyPr>
          <a:lstStyle/>
          <a:p>
            <a:pPr algn="just">
              <a:buFont typeface="Arial" charset="0"/>
              <a:buNone/>
            </a:pPr>
            <a:r>
              <a:rPr lang="en-US" sz="2000" b="1" dirty="0" smtClean="0">
                <a:solidFill>
                  <a:srgbClr val="FFFF00"/>
                </a:solidFill>
              </a:rPr>
              <a:t>For final preparation of foundations, it was suggested to</a:t>
            </a:r>
            <a:r>
              <a:rPr lang="en-US" sz="2000" b="1" dirty="0" smtClean="0">
                <a:solidFill>
                  <a:srgbClr val="0000FF"/>
                </a:solidFill>
              </a:rPr>
              <a:t>:</a:t>
            </a:r>
          </a:p>
          <a:p>
            <a:pPr algn="just">
              <a:buFont typeface="Wingdings" pitchFamily="2" charset="2"/>
              <a:buChar char="Ø"/>
            </a:pPr>
            <a:r>
              <a:rPr lang="en-US" sz="2000" b="1" dirty="0" smtClean="0">
                <a:solidFill>
                  <a:srgbClr val="92D050"/>
                </a:solidFill>
                <a:latin typeface="Arial" pitchFamily="34" charset="0"/>
                <a:cs typeface="Arial" pitchFamily="34" charset="0"/>
              </a:rPr>
              <a:t>remove rock fragments and muck present on the foundations.</a:t>
            </a:r>
          </a:p>
          <a:p>
            <a:pPr algn="just">
              <a:buFont typeface="Wingdings" pitchFamily="2" charset="2"/>
              <a:buChar char="Ø"/>
            </a:pPr>
            <a:r>
              <a:rPr lang="en-US" sz="2000" b="1" dirty="0" smtClean="0">
                <a:solidFill>
                  <a:srgbClr val="00B0F0"/>
                </a:solidFill>
                <a:latin typeface="Arial" pitchFamily="34" charset="0"/>
                <a:cs typeface="Arial" pitchFamily="34" charset="0"/>
              </a:rPr>
              <a:t>eliminate the overhangs as explained and marked at the site. </a:t>
            </a:r>
          </a:p>
          <a:p>
            <a:pPr algn="just">
              <a:buFont typeface="Wingdings" pitchFamily="2" charset="2"/>
              <a:buChar char="Ø"/>
            </a:pPr>
            <a:r>
              <a:rPr lang="en-IN" sz="2000" b="1" dirty="0" smtClean="0">
                <a:solidFill>
                  <a:srgbClr val="FF00FF"/>
                </a:solidFill>
                <a:latin typeface="Arial" pitchFamily="34" charset="0"/>
                <a:cs typeface="Arial" pitchFamily="34" charset="0"/>
              </a:rPr>
              <a:t>scoop </a:t>
            </a:r>
            <a:r>
              <a:rPr lang="en-IN" sz="2000" b="1" dirty="0">
                <a:solidFill>
                  <a:srgbClr val="FF00FF"/>
                </a:solidFill>
                <a:latin typeface="Arial" pitchFamily="34" charset="0"/>
                <a:cs typeface="Arial" pitchFamily="34" charset="0"/>
              </a:rPr>
              <a:t>out/excavate the crushed/weathered material present along the shear zone as per formula treatment as discussed and shown at the site.  </a:t>
            </a:r>
            <a:r>
              <a:rPr lang="en-IN" sz="2000" b="1" dirty="0">
                <a:solidFill>
                  <a:srgbClr val="FF00FF"/>
                </a:solidFill>
                <a:latin typeface="Arial" pitchFamily="34" charset="0"/>
                <a:cs typeface="Arial" pitchFamily="34" charset="0"/>
              </a:rPr>
              <a:t>In the block no 28(part) and 29 (part) excavate the crushed present all along  shear zone </a:t>
            </a:r>
            <a:r>
              <a:rPr lang="en-IN" sz="2000" b="1" dirty="0" err="1">
                <a:solidFill>
                  <a:srgbClr val="FF00FF"/>
                </a:solidFill>
                <a:latin typeface="Arial" pitchFamily="34" charset="0"/>
                <a:cs typeface="Arial" pitchFamily="34" charset="0"/>
              </a:rPr>
              <a:t>upto</a:t>
            </a:r>
            <a:r>
              <a:rPr lang="en-IN" sz="2000" b="1" dirty="0">
                <a:solidFill>
                  <a:srgbClr val="FF00FF"/>
                </a:solidFill>
                <a:latin typeface="Arial" pitchFamily="34" charset="0"/>
                <a:cs typeface="Arial" pitchFamily="34" charset="0"/>
              </a:rPr>
              <a:t> a depth of 1.5m depth as per formula treatment as discussed and shown at the site  and also provide reinforcement all along the shear zone. </a:t>
            </a:r>
            <a:r>
              <a:rPr lang="en-IN" sz="2000" b="1" dirty="0">
                <a:solidFill>
                  <a:srgbClr val="FF00FF"/>
                </a:solidFill>
                <a:latin typeface="Arial" pitchFamily="34" charset="0"/>
                <a:cs typeface="Arial" pitchFamily="34" charset="0"/>
              </a:rPr>
              <a:t>And suggested to provide a 1.5m depth groove/key trench with reinforcement both u/s and d/s side of the shear zone for a horizontal length of 5m. </a:t>
            </a:r>
            <a:endParaRPr lang="en-US" sz="2000" b="1" dirty="0" smtClean="0">
              <a:solidFill>
                <a:srgbClr val="FF00FF"/>
              </a:solidFill>
              <a:latin typeface="Arial" pitchFamily="34" charset="0"/>
              <a:cs typeface="Arial" pitchFamily="34" charset="0"/>
            </a:endParaRPr>
          </a:p>
          <a:p>
            <a:pPr algn="just">
              <a:buFont typeface="Wingdings" pitchFamily="2" charset="2"/>
              <a:buChar char="Ø"/>
            </a:pPr>
            <a:r>
              <a:rPr lang="en-US" sz="2000" b="1" dirty="0" smtClean="0">
                <a:solidFill>
                  <a:srgbClr val="92D050"/>
                </a:solidFill>
                <a:latin typeface="Arial" pitchFamily="34" charset="0"/>
                <a:cs typeface="Arial" pitchFamily="34" charset="0"/>
              </a:rPr>
              <a:t>clean </a:t>
            </a:r>
            <a:r>
              <a:rPr lang="en-US" sz="2000" b="1" dirty="0" smtClean="0">
                <a:solidFill>
                  <a:srgbClr val="92D050"/>
                </a:solidFill>
                <a:latin typeface="Arial" pitchFamily="34" charset="0"/>
                <a:cs typeface="Arial" pitchFamily="34" charset="0"/>
              </a:rPr>
              <a:t>the entire foundations with air-water jet before placing the leveling course.</a:t>
            </a:r>
          </a:p>
          <a:p>
            <a:pPr algn="just">
              <a:buFont typeface="Wingdings" pitchFamily="2" charset="2"/>
              <a:buChar char="Ø"/>
            </a:pPr>
            <a:r>
              <a:rPr lang="en-IN" sz="2000" b="1" dirty="0" smtClean="0">
                <a:solidFill>
                  <a:srgbClr val="FFC000"/>
                </a:solidFill>
              </a:rPr>
              <a:t>carry </a:t>
            </a:r>
            <a:r>
              <a:rPr lang="en-IN" sz="2000" b="1" dirty="0">
                <a:solidFill>
                  <a:srgbClr val="FFC000"/>
                </a:solidFill>
              </a:rPr>
              <a:t>out the consolidation grouting (B- holes)  as per designs for the foundations by drilling 12m deep grout holes spaced at 3m c/c staggered pattern. Provide additional grout holes all along the shear zone </a:t>
            </a:r>
            <a:r>
              <a:rPr lang="en-IN" sz="2000" b="1" dirty="0" err="1">
                <a:solidFill>
                  <a:srgbClr val="FFC000"/>
                </a:solidFill>
              </a:rPr>
              <a:t>upto</a:t>
            </a:r>
            <a:r>
              <a:rPr lang="en-IN" sz="2000" b="1" dirty="0">
                <a:solidFill>
                  <a:srgbClr val="FFC000"/>
                </a:solidFill>
              </a:rPr>
              <a:t> depth of 15m.</a:t>
            </a:r>
            <a:endParaRPr lang="en-US" sz="2000" b="1" dirty="0" smtClean="0">
              <a:solidFill>
                <a:srgbClr val="FFC000"/>
              </a:solidFill>
            </a:endParaRPr>
          </a:p>
          <a:p>
            <a:pPr algn="just">
              <a:lnSpc>
                <a:spcPct val="110000"/>
              </a:lnSpc>
              <a:buFont typeface="Wingdings" pitchFamily="2" charset="2"/>
              <a:buChar char="Ø"/>
            </a:pPr>
            <a:r>
              <a:rPr lang="en-IN" sz="2100" b="1" dirty="0" smtClean="0">
                <a:solidFill>
                  <a:srgbClr val="00B0F0"/>
                </a:solidFill>
              </a:rPr>
              <a:t>provide </a:t>
            </a:r>
            <a:r>
              <a:rPr lang="en-IN" sz="2100" b="1" dirty="0">
                <a:solidFill>
                  <a:srgbClr val="00B0F0"/>
                </a:solidFill>
              </a:rPr>
              <a:t>reinforcement for  weathered seams/ shear zones as  shown and marked  at site. </a:t>
            </a:r>
            <a:endParaRPr lang="en-IN" sz="2100" b="1" dirty="0" smtClean="0">
              <a:solidFill>
                <a:srgbClr val="00B0F0"/>
              </a:solidFill>
            </a:endParaRPr>
          </a:p>
          <a:p>
            <a:pPr algn="just">
              <a:buFont typeface="Wingdings" pitchFamily="2" charset="2"/>
              <a:buChar char="Ø"/>
            </a:pPr>
            <a:endParaRPr lang="en-US" sz="2000" b="1" dirty="0" smtClean="0">
              <a:solidFill>
                <a:srgbClr val="00B0F0"/>
              </a:solidFill>
            </a:endParaRPr>
          </a:p>
        </p:txBody>
      </p:sp>
      <p:sp>
        <p:nvSpPr>
          <p:cNvPr id="22531" name="TextBox 3"/>
          <p:cNvSpPr txBox="1">
            <a:spLocks noChangeArrowheads="1"/>
          </p:cNvSpPr>
          <p:nvPr/>
        </p:nvSpPr>
        <p:spPr bwMode="auto">
          <a:xfrm>
            <a:off x="457200" y="257515"/>
            <a:ext cx="2133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defRPr sz="2400">
                <a:solidFill>
                  <a:schemeClr val="tx1"/>
                </a:solidFill>
                <a:latin typeface="Arial" charset="0"/>
                <a:cs typeface="Arial" charset="0"/>
              </a:defRPr>
            </a:lvl4pPr>
            <a:lvl5pPr marL="2057400" indent="-228600" eaLnBrk="0" hangingPunct="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pPr eaLnBrk="1" hangingPunct="1"/>
            <a:r>
              <a:rPr lang="en-US" dirty="0"/>
              <a:t>Suggestions:</a:t>
            </a:r>
          </a:p>
        </p:txBody>
      </p:sp>
    </p:spTree>
    <p:extLst>
      <p:ext uri="{BB962C8B-B14F-4D97-AF65-F5344CB8AC3E}">
        <p14:creationId xmlns:p14="http://schemas.microsoft.com/office/powerpoint/2010/main" val="196924897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Content Placeholder 2"/>
          <p:cNvSpPr>
            <a:spLocks noGrp="1"/>
          </p:cNvSpPr>
          <p:nvPr>
            <p:ph sz="quarter" idx="13"/>
          </p:nvPr>
        </p:nvSpPr>
        <p:spPr>
          <a:xfrm>
            <a:off x="381000" y="685800"/>
            <a:ext cx="8305800" cy="6172200"/>
          </a:xfrm>
        </p:spPr>
        <p:txBody>
          <a:bodyPr>
            <a:normAutofit lnSpcReduction="10000"/>
          </a:bodyPr>
          <a:lstStyle/>
          <a:p>
            <a:pPr algn="just">
              <a:buFont typeface="Wingdings" pitchFamily="2" charset="2"/>
              <a:buChar char="Ø"/>
            </a:pPr>
            <a:r>
              <a:rPr lang="en-IN" sz="2000" b="1" dirty="0"/>
              <a:t>chisel the yellowish coating on foundations/joint surfaces to become rugged surface and clean the entire foundations with air-water jet before placing the </a:t>
            </a:r>
            <a:r>
              <a:rPr lang="en-IN" sz="2000" b="1" dirty="0" err="1"/>
              <a:t>leveling</a:t>
            </a:r>
            <a:r>
              <a:rPr lang="en-IN" sz="2000" b="1" dirty="0"/>
              <a:t> course.</a:t>
            </a:r>
          </a:p>
          <a:p>
            <a:pPr algn="just">
              <a:buFont typeface="Wingdings" pitchFamily="2" charset="2"/>
              <a:buChar char="Ø"/>
            </a:pPr>
            <a:r>
              <a:rPr lang="en-IN" sz="2000" b="1" dirty="0" smtClean="0">
                <a:solidFill>
                  <a:srgbClr val="00B0F0"/>
                </a:solidFill>
              </a:rPr>
              <a:t>carry </a:t>
            </a:r>
            <a:r>
              <a:rPr lang="en-IN" sz="2000" b="1" dirty="0">
                <a:solidFill>
                  <a:srgbClr val="00B0F0"/>
                </a:solidFill>
              </a:rPr>
              <a:t>out the consolidation grouting (B- holes)  as per designs for the foundations by drilling 8m deep grout holes spaced at 3m c/c staggered pattern in the body wall  portion and carry out the consolidation grouting for the foundations by drilling 6m deep grout holes spaced at 6m c/c staggered pattern in the stilling basin </a:t>
            </a:r>
            <a:r>
              <a:rPr lang="en-IN" sz="2000" b="1" dirty="0" smtClean="0">
                <a:solidFill>
                  <a:srgbClr val="00B0F0"/>
                </a:solidFill>
              </a:rPr>
              <a:t>portions</a:t>
            </a:r>
            <a:endParaRPr lang="en-US" sz="2000" b="1" dirty="0">
              <a:solidFill>
                <a:schemeClr val="tx1">
                  <a:lumMod val="95000"/>
                </a:schemeClr>
              </a:solidFill>
            </a:endParaRPr>
          </a:p>
          <a:p>
            <a:pPr algn="just">
              <a:buFont typeface="Wingdings" pitchFamily="2" charset="2"/>
              <a:buChar char="Ø"/>
            </a:pPr>
            <a:r>
              <a:rPr lang="en-IN" sz="2000" b="1" dirty="0">
                <a:solidFill>
                  <a:schemeClr val="tx1">
                    <a:lumMod val="95000"/>
                  </a:schemeClr>
                </a:solidFill>
              </a:rPr>
              <a:t>provide additional grout holes all along the shear zone as shown at site with 3m interval and </a:t>
            </a:r>
            <a:r>
              <a:rPr lang="en-IN" sz="2000" b="1" dirty="0" err="1">
                <a:solidFill>
                  <a:schemeClr val="tx1">
                    <a:lumMod val="95000"/>
                  </a:schemeClr>
                </a:solidFill>
              </a:rPr>
              <a:t>upto</a:t>
            </a:r>
            <a:r>
              <a:rPr lang="en-IN" sz="2000" b="1" dirty="0">
                <a:solidFill>
                  <a:schemeClr val="tx1">
                    <a:lumMod val="95000"/>
                  </a:schemeClr>
                </a:solidFill>
              </a:rPr>
              <a:t> a depth of 9m and 15m along the shear zone in 28 and 29 blocks</a:t>
            </a:r>
            <a:r>
              <a:rPr lang="en-IN" sz="2000" b="1" dirty="0" smtClean="0">
                <a:solidFill>
                  <a:schemeClr val="tx1">
                    <a:lumMod val="95000"/>
                  </a:schemeClr>
                </a:solidFill>
              </a:rPr>
              <a:t>.</a:t>
            </a:r>
            <a:r>
              <a:rPr lang="en-US" sz="2000" b="1" dirty="0" smtClean="0">
                <a:solidFill>
                  <a:schemeClr val="tx1">
                    <a:lumMod val="95000"/>
                  </a:schemeClr>
                </a:solidFill>
              </a:rPr>
              <a:t>.</a:t>
            </a:r>
            <a:endParaRPr lang="en-US" sz="2000" b="1" dirty="0" smtClean="0">
              <a:solidFill>
                <a:schemeClr val="tx1">
                  <a:lumMod val="95000"/>
                </a:schemeClr>
              </a:solidFill>
            </a:endParaRPr>
          </a:p>
          <a:p>
            <a:pPr algn="just">
              <a:buFont typeface="Wingdings" pitchFamily="2" charset="2"/>
              <a:buChar char="Ø"/>
            </a:pPr>
            <a:r>
              <a:rPr lang="en-IN" sz="2000" b="1" dirty="0">
                <a:solidFill>
                  <a:srgbClr val="92D050"/>
                </a:solidFill>
              </a:rPr>
              <a:t>carry out curtain grouting (A-holes) along the central line of the spillway structure  </a:t>
            </a:r>
            <a:r>
              <a:rPr lang="en-IN" sz="2000" b="1" dirty="0" err="1">
                <a:solidFill>
                  <a:srgbClr val="92D050"/>
                </a:solidFill>
              </a:rPr>
              <a:t>upto</a:t>
            </a:r>
            <a:r>
              <a:rPr lang="en-IN" sz="2000" b="1" dirty="0">
                <a:solidFill>
                  <a:srgbClr val="92D050"/>
                </a:solidFill>
              </a:rPr>
              <a:t> a depth of 38m and the spacing of the holes will be maintained as mentioned in the design drawings</a:t>
            </a:r>
            <a:r>
              <a:rPr lang="en-IN" sz="2000" b="1" dirty="0" smtClean="0">
                <a:solidFill>
                  <a:srgbClr val="92D050"/>
                </a:solidFill>
              </a:rPr>
              <a:t>.</a:t>
            </a:r>
          </a:p>
          <a:p>
            <a:pPr algn="just">
              <a:buFont typeface="Wingdings" pitchFamily="2" charset="2"/>
              <a:buChar char="Ø"/>
            </a:pPr>
            <a:r>
              <a:rPr lang="en-IN" sz="2000" b="1" dirty="0">
                <a:solidFill>
                  <a:srgbClr val="FFFF00"/>
                </a:solidFill>
              </a:rPr>
              <a:t>conduct post-grout permeability tests in  body wall portions of every block to know the efficacy of grouting and  for further evaluation. carry out anchorage as per approved designs for the slopes of the foundations and also for stilling basin portions.</a:t>
            </a:r>
            <a:r>
              <a:rPr lang="en-US" sz="2000" b="1" dirty="0" smtClean="0">
                <a:solidFill>
                  <a:srgbClr val="FFFF00"/>
                </a:solidFill>
              </a:rPr>
              <a:t> </a:t>
            </a:r>
            <a:endParaRPr lang="en-US" sz="2000" b="1" dirty="0" smtClean="0">
              <a:solidFill>
                <a:srgbClr val="FFFF00"/>
              </a:solidFill>
            </a:endParaRPr>
          </a:p>
          <a:p>
            <a:endParaRPr lang="en-US" sz="1800" dirty="0" smtClean="0"/>
          </a:p>
        </p:txBody>
      </p:sp>
      <p:sp>
        <p:nvSpPr>
          <p:cNvPr id="22531" name="TextBox 3"/>
          <p:cNvSpPr txBox="1">
            <a:spLocks noChangeArrowheads="1"/>
          </p:cNvSpPr>
          <p:nvPr/>
        </p:nvSpPr>
        <p:spPr bwMode="auto">
          <a:xfrm>
            <a:off x="457200" y="257515"/>
            <a:ext cx="2133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defRPr sz="2400">
                <a:solidFill>
                  <a:schemeClr val="tx1"/>
                </a:solidFill>
                <a:latin typeface="Arial" charset="0"/>
                <a:cs typeface="Arial" charset="0"/>
              </a:defRPr>
            </a:lvl4pPr>
            <a:lvl5pPr marL="2057400" indent="-228600" eaLnBrk="0" hangingPunct="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pPr eaLnBrk="1" hangingPunct="1"/>
            <a:r>
              <a:rPr lang="en-US" dirty="0"/>
              <a:t>Suggestions:</a:t>
            </a:r>
          </a:p>
        </p:txBody>
      </p:sp>
    </p:spTree>
    <p:extLst>
      <p:ext uri="{BB962C8B-B14F-4D97-AF65-F5344CB8AC3E}">
        <p14:creationId xmlns:p14="http://schemas.microsoft.com/office/powerpoint/2010/main" val="38024680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5" name="Picture 2"/>
          <p:cNvPicPr>
            <a:picLocks noGrp="1" noChangeAspect="1" noChangeArrowheads="1"/>
          </p:cNvPicPr>
          <p:nvPr>
            <p:ph sz="quarter" idx="13"/>
          </p:nvPr>
        </p:nvPicPr>
        <p:blipFill>
          <a:blip r:embed="rId2" cstate="print">
            <a:extLst>
              <a:ext uri="{28A0092B-C50C-407E-A947-70E740481C1C}">
                <a14:useLocalDpi xmlns:a14="http://schemas.microsoft.com/office/drawing/2010/main" val="0"/>
              </a:ext>
            </a:extLst>
          </a:blip>
          <a:stretch>
            <a:fillRect/>
          </a:stretch>
        </p:blipFill>
        <p:spPr>
          <a:xfrm>
            <a:off x="914400" y="1600200"/>
            <a:ext cx="7315200" cy="4114800"/>
          </a:xfrm>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9" name="Picture 2"/>
          <p:cNvPicPr>
            <a:picLocks noGrp="1" noChangeAspect="1" noChangeArrowheads="1"/>
          </p:cNvPicPr>
          <p:nvPr>
            <p:ph sz="quarter" idx="13"/>
          </p:nvPr>
        </p:nvPicPr>
        <p:blipFill>
          <a:blip r:embed="rId2" cstate="print">
            <a:extLst>
              <a:ext uri="{28A0092B-C50C-407E-A947-70E740481C1C}">
                <a14:useLocalDpi xmlns:a14="http://schemas.microsoft.com/office/drawing/2010/main" val="0"/>
              </a:ext>
            </a:extLst>
          </a:blip>
          <a:stretch>
            <a:fillRect/>
          </a:stretch>
        </p:blipFill>
        <p:spPr>
          <a:xfrm>
            <a:off x="423333" y="1066800"/>
            <a:ext cx="8263467" cy="4648200"/>
          </a:xfrm>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p:cNvPicPr>
            <a:picLocks noGrp="1" noChangeAspect="1" noChangeArrowheads="1"/>
          </p:cNvPicPr>
          <p:nvPr>
            <p:ph sz="quarter" idx="13"/>
          </p:nvPr>
        </p:nvPicPr>
        <p:blipFill>
          <a:blip r:embed="rId2">
            <a:extLst>
              <a:ext uri="{28A0092B-C50C-407E-A947-70E740481C1C}">
                <a14:useLocalDpi xmlns:a14="http://schemas.microsoft.com/office/drawing/2010/main" val="0"/>
              </a:ext>
            </a:extLst>
          </a:blip>
          <a:srcRect/>
          <a:stretch>
            <a:fillRect/>
          </a:stretch>
        </p:blipFill>
        <p:spPr>
          <a:xfrm>
            <a:off x="641350" y="533400"/>
            <a:ext cx="8045450" cy="5638800"/>
          </a:xfrm>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743200" y="2362200"/>
            <a:ext cx="3416321" cy="923330"/>
          </a:xfrm>
          <a:prstGeom prst="rect">
            <a:avLst/>
          </a:prstGeom>
          <a:noFill/>
        </p:spPr>
        <p:txBody>
          <a:bodyPr wrap="none" lIns="91440" tIns="45720" rIns="91440" bIns="45720">
            <a:spAutoFit/>
          </a:bodyPr>
          <a:lstStyle/>
          <a:p>
            <a:pPr algn="ctr"/>
            <a:r>
              <a:rPr lang="en-US" sz="5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Thank you</a:t>
            </a:r>
            <a:endParaRPr lang="en-US" sz="54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Tree>
    <p:extLst>
      <p:ext uri="{BB962C8B-B14F-4D97-AF65-F5344CB8AC3E}">
        <p14:creationId xmlns:p14="http://schemas.microsoft.com/office/powerpoint/2010/main" val="54478780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990600" y="76200"/>
            <a:ext cx="7010400" cy="609600"/>
          </a:xfrm>
        </p:spPr>
        <p:txBody>
          <a:bodyPr/>
          <a:lstStyle/>
          <a:p>
            <a:r>
              <a:rPr lang="en-US" sz="2400" dirty="0" err="1" smtClean="0">
                <a:latin typeface="Arial Rounded MT Bold" pitchFamily="34" charset="0"/>
              </a:rPr>
              <a:t>Polavaram</a:t>
            </a:r>
            <a:r>
              <a:rPr lang="en-US" sz="2400" dirty="0" smtClean="0">
                <a:latin typeface="Arial Rounded MT Bold" pitchFamily="34" charset="0"/>
              </a:rPr>
              <a:t> Irrigation Project Model</a:t>
            </a:r>
          </a:p>
        </p:txBody>
      </p:sp>
      <p:pic>
        <p:nvPicPr>
          <p:cNvPr id="235522" name="Picture 2" descr="E:\desktop on 08-03-15\polavaram model.jpg"/>
          <p:cNvPicPr>
            <a:picLocks noGrp="1" noChangeAspect="1" noChangeArrowheads="1"/>
          </p:cNvPicPr>
          <p:nvPr>
            <p:ph sz="quarter" idx="13"/>
          </p:nvPr>
        </p:nvPicPr>
        <p:blipFill>
          <a:blip r:embed="rId2"/>
          <a:srcRect l="2031" t="10732" r="17767" b="7361"/>
          <a:stretch>
            <a:fillRect/>
          </a:stretch>
        </p:blipFill>
        <p:spPr>
          <a:xfrm>
            <a:off x="0" y="838200"/>
            <a:ext cx="9144000" cy="6019800"/>
          </a:xfrm>
          <a:ln w="38100" cap="sq">
            <a:solidFill>
              <a:srgbClr val="CC0000"/>
            </a:solidFill>
          </a:ln>
          <a:effectLst>
            <a:outerShdw blurRad="50800" dist="38100" dir="2700000" algn="tl" rotWithShape="0">
              <a:srgbClr val="000000">
                <a:alpha val="43000"/>
              </a:srgbClr>
            </a:outerShdw>
          </a:effectLst>
        </p:spPr>
      </p:pic>
      <p:grpSp>
        <p:nvGrpSpPr>
          <p:cNvPr id="3076" name="Group 16"/>
          <p:cNvGrpSpPr>
            <a:grpSpLocks/>
          </p:cNvGrpSpPr>
          <p:nvPr/>
        </p:nvGrpSpPr>
        <p:grpSpPr bwMode="auto">
          <a:xfrm>
            <a:off x="228600" y="1676400"/>
            <a:ext cx="8915400" cy="3124200"/>
            <a:chOff x="228600" y="1676400"/>
            <a:chExt cx="8915400" cy="3124200"/>
          </a:xfrm>
        </p:grpSpPr>
        <p:sp>
          <p:nvSpPr>
            <p:cNvPr id="6" name="Rectangle 5"/>
            <p:cNvSpPr/>
            <p:nvPr/>
          </p:nvSpPr>
          <p:spPr>
            <a:xfrm>
              <a:off x="3352800" y="1676400"/>
              <a:ext cx="990600" cy="228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dirty="0">
                  <a:solidFill>
                    <a:srgbClr val="FFFF00"/>
                  </a:solidFill>
                </a:rPr>
                <a:t>SPILLWAY</a:t>
              </a:r>
            </a:p>
          </p:txBody>
        </p:sp>
        <p:sp>
          <p:nvSpPr>
            <p:cNvPr id="7" name="Rectangle 6"/>
            <p:cNvSpPr/>
            <p:nvPr/>
          </p:nvSpPr>
          <p:spPr>
            <a:xfrm>
              <a:off x="4267200" y="2133600"/>
              <a:ext cx="914400" cy="304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200" dirty="0">
                  <a:solidFill>
                    <a:srgbClr val="FFFF00"/>
                  </a:solidFill>
                </a:rPr>
                <a:t>ECRF DAM</a:t>
              </a:r>
            </a:p>
          </p:txBody>
        </p:sp>
        <p:sp>
          <p:nvSpPr>
            <p:cNvPr id="8" name="Rectangle 7"/>
            <p:cNvSpPr/>
            <p:nvPr/>
          </p:nvSpPr>
          <p:spPr>
            <a:xfrm>
              <a:off x="5334000" y="1905000"/>
              <a:ext cx="914400" cy="304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200" dirty="0">
                  <a:solidFill>
                    <a:srgbClr val="FFFF00"/>
                  </a:solidFill>
                </a:rPr>
                <a:t>PPOWER HOUSE</a:t>
              </a:r>
            </a:p>
          </p:txBody>
        </p:sp>
        <p:sp>
          <p:nvSpPr>
            <p:cNvPr id="9" name="Rectangle 8"/>
            <p:cNvSpPr/>
            <p:nvPr/>
          </p:nvSpPr>
          <p:spPr>
            <a:xfrm>
              <a:off x="2743200" y="3505200"/>
              <a:ext cx="990600" cy="304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200" dirty="0">
                  <a:solidFill>
                    <a:srgbClr val="FFFF00"/>
                  </a:solidFill>
                </a:rPr>
                <a:t>POLAVARAM</a:t>
              </a:r>
            </a:p>
          </p:txBody>
        </p:sp>
        <p:sp>
          <p:nvSpPr>
            <p:cNvPr id="10" name="Rectangle 9"/>
            <p:cNvSpPr/>
            <p:nvPr/>
          </p:nvSpPr>
          <p:spPr>
            <a:xfrm>
              <a:off x="5715000" y="4495800"/>
              <a:ext cx="1600200" cy="304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200" dirty="0">
                  <a:solidFill>
                    <a:srgbClr val="FFFF00"/>
                  </a:solidFill>
                </a:rPr>
                <a:t>PURUSHOTTAPATNAM</a:t>
              </a:r>
            </a:p>
          </p:txBody>
        </p:sp>
        <p:sp>
          <p:nvSpPr>
            <p:cNvPr id="11" name="Rectangle 10"/>
            <p:cNvSpPr/>
            <p:nvPr/>
          </p:nvSpPr>
          <p:spPr>
            <a:xfrm>
              <a:off x="1143000" y="1676400"/>
              <a:ext cx="1143000" cy="304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200" dirty="0">
                  <a:solidFill>
                    <a:srgbClr val="FFFF00"/>
                  </a:solidFill>
                </a:rPr>
                <a:t>SADDLE DAM</a:t>
              </a:r>
            </a:p>
          </p:txBody>
        </p:sp>
        <p:sp>
          <p:nvSpPr>
            <p:cNvPr id="12" name="Rectangle 11"/>
            <p:cNvSpPr/>
            <p:nvPr/>
          </p:nvSpPr>
          <p:spPr>
            <a:xfrm>
              <a:off x="990600" y="2286000"/>
              <a:ext cx="1143000" cy="304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200" dirty="0">
                  <a:solidFill>
                    <a:srgbClr val="FFFF00"/>
                  </a:solidFill>
                </a:rPr>
                <a:t>TWIN TUNNELS</a:t>
              </a:r>
            </a:p>
          </p:txBody>
        </p:sp>
        <p:sp>
          <p:nvSpPr>
            <p:cNvPr id="13" name="Rectangle 12"/>
            <p:cNvSpPr/>
            <p:nvPr/>
          </p:nvSpPr>
          <p:spPr>
            <a:xfrm>
              <a:off x="7848600" y="3048000"/>
              <a:ext cx="1295400" cy="457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200" dirty="0">
                  <a:solidFill>
                    <a:srgbClr val="FFFF00"/>
                  </a:solidFill>
                </a:rPr>
                <a:t>NAV &amp; IRRGATION TUNNELS</a:t>
              </a:r>
            </a:p>
          </p:txBody>
        </p:sp>
        <p:sp>
          <p:nvSpPr>
            <p:cNvPr id="14" name="Rectangle 13"/>
            <p:cNvSpPr/>
            <p:nvPr/>
          </p:nvSpPr>
          <p:spPr>
            <a:xfrm>
              <a:off x="228600" y="4114800"/>
              <a:ext cx="1143000" cy="304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200" dirty="0">
                  <a:solidFill>
                    <a:srgbClr val="FFFF00"/>
                  </a:solidFill>
                </a:rPr>
                <a:t>RIGHT CANAL</a:t>
              </a:r>
            </a:p>
          </p:txBody>
        </p:sp>
        <p:sp>
          <p:nvSpPr>
            <p:cNvPr id="15" name="Rectangle 14"/>
            <p:cNvSpPr/>
            <p:nvPr/>
          </p:nvSpPr>
          <p:spPr>
            <a:xfrm>
              <a:off x="7848600" y="3848100"/>
              <a:ext cx="1143000" cy="304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200" dirty="0">
                  <a:solidFill>
                    <a:srgbClr val="FFFF00"/>
                  </a:solidFill>
                </a:rPr>
                <a:t>LEFT CANAL</a:t>
              </a:r>
            </a:p>
          </p:txBody>
        </p:sp>
        <p:sp>
          <p:nvSpPr>
            <p:cNvPr id="16" name="Rectangle 15"/>
            <p:cNvSpPr/>
            <p:nvPr/>
          </p:nvSpPr>
          <p:spPr>
            <a:xfrm>
              <a:off x="5943600" y="3657600"/>
              <a:ext cx="1295400" cy="381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200" dirty="0">
                  <a:solidFill>
                    <a:srgbClr val="FFFF00"/>
                  </a:solidFill>
                </a:rPr>
                <a:t>NAVIGATION CANAL</a:t>
              </a:r>
            </a:p>
          </p:txBody>
        </p:sp>
      </p:gr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8178" name="Picture 2"/>
          <p:cNvPicPr>
            <a:picLocks noChangeAspect="1" noChangeArrowheads="1"/>
          </p:cNvPicPr>
          <p:nvPr/>
        </p:nvPicPr>
        <p:blipFill>
          <a:blip r:embed="rId2"/>
          <a:srcRect l="10542" t="7159" r="11433" b="8711"/>
          <a:stretch>
            <a:fillRect/>
          </a:stretch>
        </p:blipFill>
        <p:spPr bwMode="auto">
          <a:xfrm>
            <a:off x="0" y="0"/>
            <a:ext cx="9144000" cy="6786563"/>
          </a:xfrm>
          <a:prstGeom prst="rect">
            <a:avLst/>
          </a:prstGeom>
          <a:ln w="38100" cap="sq">
            <a:solidFill>
              <a:srgbClr val="CC0000"/>
            </a:solidFill>
            <a:prstDash val="solid"/>
            <a:miter lim="800000"/>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t="3436" r="12842"/>
          <a:stretch>
            <a:fillRect/>
          </a:stretch>
        </p:blipFill>
        <p:spPr bwMode="auto">
          <a:xfrm>
            <a:off x="609600" y="381000"/>
            <a:ext cx="7858125" cy="600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1371600" y="304800"/>
            <a:ext cx="6400800" cy="715963"/>
          </a:xfrm>
        </p:spPr>
        <p:txBody>
          <a:bodyPr/>
          <a:lstStyle/>
          <a:p>
            <a:r>
              <a:rPr lang="en-US" sz="3200" b="1" dirty="0" err="1" smtClean="0">
                <a:solidFill>
                  <a:srgbClr val="FFFF00"/>
                </a:solidFill>
              </a:rPr>
              <a:t>Polavaram</a:t>
            </a:r>
            <a:r>
              <a:rPr lang="en-US" sz="3200" b="1" dirty="0" smtClean="0">
                <a:solidFill>
                  <a:srgbClr val="FFFF00"/>
                </a:solidFill>
              </a:rPr>
              <a:t> Irrigation Project</a:t>
            </a:r>
          </a:p>
        </p:txBody>
      </p:sp>
      <p:sp>
        <p:nvSpPr>
          <p:cNvPr id="6147" name="Content Placeholder 2"/>
          <p:cNvSpPr>
            <a:spLocks noGrp="1"/>
          </p:cNvSpPr>
          <p:nvPr>
            <p:ph sz="quarter" idx="13"/>
          </p:nvPr>
        </p:nvSpPr>
        <p:spPr>
          <a:xfrm>
            <a:off x="228600" y="1066800"/>
            <a:ext cx="8763000" cy="5257800"/>
          </a:xfrm>
        </p:spPr>
        <p:txBody>
          <a:bodyPr>
            <a:normAutofit fontScale="77500" lnSpcReduction="20000"/>
          </a:bodyPr>
          <a:lstStyle/>
          <a:p>
            <a:pPr algn="just"/>
            <a:r>
              <a:rPr lang="en-US" sz="2800" dirty="0" smtClean="0"/>
              <a:t>The </a:t>
            </a:r>
            <a:r>
              <a:rPr lang="en-US" sz="2800" dirty="0" err="1" smtClean="0"/>
              <a:t>Polavaram</a:t>
            </a:r>
            <a:r>
              <a:rPr lang="en-US" sz="2800" dirty="0" smtClean="0"/>
              <a:t> Irrigation Project is located on the River Godavari area near </a:t>
            </a:r>
            <a:r>
              <a:rPr lang="en-US" sz="2800" dirty="0" err="1" smtClean="0"/>
              <a:t>Ramayyapeta</a:t>
            </a:r>
            <a:r>
              <a:rPr lang="en-US" sz="2800" dirty="0" smtClean="0"/>
              <a:t> village, </a:t>
            </a:r>
            <a:r>
              <a:rPr lang="en-US" sz="2800" dirty="0" err="1" smtClean="0"/>
              <a:t>Polavaram</a:t>
            </a:r>
            <a:r>
              <a:rPr lang="en-US" sz="2800" dirty="0" smtClean="0"/>
              <a:t> </a:t>
            </a:r>
            <a:r>
              <a:rPr lang="en-US" sz="2800" dirty="0" err="1" smtClean="0"/>
              <a:t>Mandal</a:t>
            </a:r>
            <a:r>
              <a:rPr lang="en-US" sz="2800" dirty="0" smtClean="0"/>
              <a:t>, West Godavari District, Andhra Pradesh. The project envisages formation of reservoir across the River Godavari with a live storage capacity of 75.20 TMC</a:t>
            </a:r>
            <a:r>
              <a:rPr lang="en-US" sz="2800" dirty="0" smtClean="0">
                <a:solidFill>
                  <a:srgbClr val="000099"/>
                </a:solidFill>
              </a:rPr>
              <a:t>. </a:t>
            </a:r>
          </a:p>
          <a:p>
            <a:pPr algn="just"/>
            <a:r>
              <a:rPr lang="en-US" sz="2800" dirty="0" smtClean="0">
                <a:solidFill>
                  <a:srgbClr val="00B0F0"/>
                </a:solidFill>
              </a:rPr>
              <a:t>The project contemplates construction of earth cum rock fill dam (1750m long, 45.08 height), earth dam (560m long , 15m height) and earth dam (130m long, 10m height saddle dam), a 1054.40m long 48 radial gated spillway in the right flank (discharge of 36 lakhs Cusecs) and a surface power house (960 MW; 12 X 80MW) in the left flank</a:t>
            </a:r>
            <a:r>
              <a:rPr lang="en-US" sz="2800" dirty="0" smtClean="0">
                <a:solidFill>
                  <a:srgbClr val="00B0F0"/>
                </a:solidFill>
              </a:rPr>
              <a:t>.</a:t>
            </a:r>
          </a:p>
          <a:p>
            <a:pPr algn="just"/>
            <a:r>
              <a:rPr lang="en-US" sz="2800" dirty="0">
                <a:solidFill>
                  <a:srgbClr val="92D050"/>
                </a:solidFill>
              </a:rPr>
              <a:t>The project is used for providing  water supply  for irrigation of 1.62 Lakhs Ha in East Godavari District,  Visakhapatnam District by Left Canal connectivity (174km long canal, </a:t>
            </a:r>
            <a:r>
              <a:rPr lang="en-IN" sz="2800" dirty="0">
                <a:solidFill>
                  <a:srgbClr val="92D050"/>
                </a:solidFill>
              </a:rPr>
              <a:t>17,500 cusecs discharge</a:t>
            </a:r>
            <a:r>
              <a:rPr lang="en-US" sz="2800" dirty="0">
                <a:solidFill>
                  <a:srgbClr val="92D050"/>
                </a:solidFill>
              </a:rPr>
              <a:t> ) and for irrigation facilities for 1.29 Lakhs Ha in West Godavari district, Krishna district by Right connectivity (181.5km long canal,</a:t>
            </a:r>
            <a:r>
              <a:rPr lang="en-IN" sz="2800" dirty="0">
                <a:solidFill>
                  <a:srgbClr val="92D050"/>
                </a:solidFill>
              </a:rPr>
              <a:t> 17,500 cusecs discharge</a:t>
            </a:r>
            <a:r>
              <a:rPr lang="en-US" sz="2800" dirty="0">
                <a:solidFill>
                  <a:srgbClr val="92D050"/>
                </a:solidFill>
              </a:rPr>
              <a:t> ) .</a:t>
            </a:r>
          </a:p>
          <a:p>
            <a:pPr algn="just"/>
            <a:r>
              <a:rPr lang="en-US" sz="2800" dirty="0"/>
              <a:t>Apart from the above, the project also generate 960 MW Hydro Electric Power</a:t>
            </a:r>
            <a:r>
              <a:rPr lang="en-US" sz="2800" b="1" dirty="0"/>
              <a:t>.</a:t>
            </a:r>
            <a:endParaRPr lang="en-US" sz="2800" dirty="0"/>
          </a:p>
          <a:p>
            <a:pPr algn="just"/>
            <a:endParaRPr lang="en-US" sz="2800" dirty="0" smtClean="0">
              <a:solidFill>
                <a:srgbClr val="00B0F0"/>
              </a:solidFill>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extBox 4"/>
          <p:cNvSpPr txBox="1">
            <a:spLocks noChangeArrowheads="1"/>
          </p:cNvSpPr>
          <p:nvPr/>
        </p:nvSpPr>
        <p:spPr bwMode="auto">
          <a:xfrm>
            <a:off x="2133600" y="223837"/>
            <a:ext cx="4343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defRPr sz="2400">
                <a:solidFill>
                  <a:schemeClr val="tx1"/>
                </a:solidFill>
                <a:latin typeface="Arial" charset="0"/>
                <a:cs typeface="Arial" charset="0"/>
              </a:defRPr>
            </a:lvl4pPr>
            <a:lvl5pPr marL="2057400" indent="-228600" eaLnBrk="0" hangingPunct="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pPr eaLnBrk="1" hangingPunct="1"/>
            <a:r>
              <a:rPr lang="en-US" b="1" dirty="0" err="1">
                <a:solidFill>
                  <a:srgbClr val="FFFF00"/>
                </a:solidFill>
              </a:rPr>
              <a:t>Polavaram</a:t>
            </a:r>
            <a:r>
              <a:rPr lang="en-US" b="1" dirty="0">
                <a:solidFill>
                  <a:srgbClr val="FFFF00"/>
                </a:solidFill>
              </a:rPr>
              <a:t> Irrigation Project</a:t>
            </a:r>
          </a:p>
        </p:txBody>
      </p:sp>
      <p:pic>
        <p:nvPicPr>
          <p:cNvPr id="4" name="Picture 2"/>
          <p:cNvPicPr>
            <a:picLocks noChangeAspect="1" noChangeArrowheads="1"/>
          </p:cNvPicPr>
          <p:nvPr/>
        </p:nvPicPr>
        <p:blipFill>
          <a:blip r:embed="rId3"/>
          <a:srcRect l="4093" t="10182" r="5866" b="7017"/>
          <a:stretch>
            <a:fillRect/>
          </a:stretch>
        </p:blipFill>
        <p:spPr bwMode="auto">
          <a:xfrm>
            <a:off x="-23813" y="685800"/>
            <a:ext cx="9091613" cy="6096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Content Placeholder 2"/>
          <p:cNvSpPr>
            <a:spLocks noGrp="1"/>
          </p:cNvSpPr>
          <p:nvPr>
            <p:ph sz="quarter" idx="13"/>
          </p:nvPr>
        </p:nvSpPr>
        <p:spPr>
          <a:xfrm>
            <a:off x="381000" y="762000"/>
            <a:ext cx="8229600" cy="5334000"/>
          </a:xfrm>
        </p:spPr>
        <p:txBody>
          <a:bodyPr/>
          <a:lstStyle/>
          <a:p>
            <a:pPr algn="just"/>
            <a:r>
              <a:rPr lang="en-US" sz="2800" dirty="0" smtClean="0"/>
              <a:t>As an integral part of the project, the construction stage geotechnical investigations were carried out  for the foundations of spillway blocks.</a:t>
            </a:r>
          </a:p>
          <a:p>
            <a:pPr algn="just"/>
            <a:r>
              <a:rPr lang="en-US" sz="2800" dirty="0" smtClean="0">
                <a:solidFill>
                  <a:srgbClr val="FFFF00"/>
                </a:solidFill>
              </a:rPr>
              <a:t>The proposed spillway axis is aligned in N74°W-S74°E direction and the saddle portion between a’ and b’ hills is occupied by flood plain back swamp deposits of black </a:t>
            </a:r>
            <a:r>
              <a:rPr lang="en-US" sz="2800" dirty="0" err="1" smtClean="0">
                <a:solidFill>
                  <a:srgbClr val="FFFF00"/>
                </a:solidFill>
              </a:rPr>
              <a:t>silty</a:t>
            </a:r>
            <a:r>
              <a:rPr lang="en-US" sz="2800" dirty="0" smtClean="0">
                <a:solidFill>
                  <a:srgbClr val="FFFF00"/>
                </a:solidFill>
              </a:rPr>
              <a:t> clays from Ch. 450m to 750m along the spillway axis</a:t>
            </a:r>
            <a:r>
              <a:rPr lang="en-US" sz="2800" dirty="0" smtClean="0">
                <a:solidFill>
                  <a:srgbClr val="0000FF"/>
                </a:solidFill>
              </a:rPr>
              <a:t>.</a:t>
            </a:r>
          </a:p>
          <a:p>
            <a:pPr algn="just"/>
            <a:r>
              <a:rPr lang="en-US" sz="2800" dirty="0" smtClean="0">
                <a:solidFill>
                  <a:srgbClr val="00B0F0"/>
                </a:solidFill>
              </a:rPr>
              <a:t>The rocks exposed on the both flanks belonging to </a:t>
            </a:r>
            <a:r>
              <a:rPr lang="en-US" sz="2800" dirty="0" err="1" smtClean="0">
                <a:solidFill>
                  <a:srgbClr val="00B0F0"/>
                </a:solidFill>
              </a:rPr>
              <a:t>Khondalitic</a:t>
            </a:r>
            <a:r>
              <a:rPr lang="en-US" sz="2800" dirty="0" smtClean="0">
                <a:solidFill>
                  <a:srgbClr val="00B0F0"/>
                </a:solidFill>
              </a:rPr>
              <a:t> suite of rocks, trending in ENE-WSW direction, of Eastern </a:t>
            </a:r>
            <a:r>
              <a:rPr lang="en-US" sz="2800" dirty="0" err="1" smtClean="0">
                <a:solidFill>
                  <a:srgbClr val="00B0F0"/>
                </a:solidFill>
              </a:rPr>
              <a:t>Ghat</a:t>
            </a:r>
            <a:r>
              <a:rPr lang="en-US" sz="2800" dirty="0" smtClean="0">
                <a:solidFill>
                  <a:srgbClr val="00B0F0"/>
                </a:solidFill>
              </a:rPr>
              <a:t> Mobile Belt of </a:t>
            </a:r>
            <a:r>
              <a:rPr lang="en-US" sz="2800" dirty="0" err="1" smtClean="0">
                <a:solidFill>
                  <a:srgbClr val="00B0F0"/>
                </a:solidFill>
              </a:rPr>
              <a:t>Archaean</a:t>
            </a:r>
            <a:r>
              <a:rPr lang="en-US" sz="2800" dirty="0" smtClean="0">
                <a:solidFill>
                  <a:srgbClr val="00B0F0"/>
                </a:solidFill>
              </a:rPr>
              <a:t> age. </a:t>
            </a:r>
          </a:p>
          <a:p>
            <a:pPr algn="just"/>
            <a:endParaRPr lang="en-US" dirty="0" smtClean="0">
              <a:solidFill>
                <a:srgbClr val="0000FF"/>
              </a:solidFill>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a:xfrm>
            <a:off x="609600" y="152400"/>
            <a:ext cx="8229600" cy="411163"/>
          </a:xfrm>
        </p:spPr>
        <p:txBody>
          <a:bodyPr/>
          <a:lstStyle/>
          <a:p>
            <a:r>
              <a:rPr lang="en-US" sz="2400" dirty="0" smtClean="0"/>
              <a:t>Salient Features of spillway </a:t>
            </a:r>
          </a:p>
        </p:txBody>
      </p:sp>
      <p:sp>
        <p:nvSpPr>
          <p:cNvPr id="10243" name="Content Placeholder 2"/>
          <p:cNvSpPr>
            <a:spLocks noGrp="1"/>
          </p:cNvSpPr>
          <p:nvPr>
            <p:ph sz="quarter" idx="13"/>
          </p:nvPr>
        </p:nvSpPr>
        <p:spPr>
          <a:xfrm>
            <a:off x="228600" y="609600"/>
            <a:ext cx="8915400" cy="6096000"/>
          </a:xfrm>
        </p:spPr>
        <p:txBody>
          <a:bodyPr>
            <a:normAutofit lnSpcReduction="10000"/>
          </a:bodyPr>
          <a:lstStyle/>
          <a:p>
            <a:pPr>
              <a:buFont typeface="Wingdings" pitchFamily="2" charset="2"/>
              <a:buChar char="Ø"/>
            </a:pPr>
            <a:r>
              <a:rPr lang="en-US" sz="2400" dirty="0" smtClean="0">
                <a:solidFill>
                  <a:srgbClr val="FFFF00"/>
                </a:solidFill>
              </a:rPr>
              <a:t>Length of the Spillway			: 1054.40m</a:t>
            </a:r>
          </a:p>
          <a:p>
            <a:pPr>
              <a:buFont typeface="Wingdings" pitchFamily="2" charset="2"/>
              <a:buChar char="Ø"/>
            </a:pPr>
            <a:r>
              <a:rPr lang="en-US" sz="2400" dirty="0" smtClean="0">
                <a:solidFill>
                  <a:srgbClr val="FFFF00"/>
                </a:solidFill>
              </a:rPr>
              <a:t>Full Reservoir level				: + 45.72 m</a:t>
            </a:r>
          </a:p>
          <a:p>
            <a:pPr>
              <a:buFont typeface="Wingdings" pitchFamily="2" charset="2"/>
              <a:buChar char="Ø"/>
            </a:pPr>
            <a:r>
              <a:rPr lang="en-US" sz="2400" dirty="0" smtClean="0">
                <a:solidFill>
                  <a:srgbClr val="FFFF00"/>
                </a:solidFill>
              </a:rPr>
              <a:t>Crest level 					: +25.72 m</a:t>
            </a:r>
          </a:p>
          <a:p>
            <a:pPr>
              <a:buFont typeface="Wingdings" pitchFamily="2" charset="2"/>
              <a:buChar char="Ø"/>
            </a:pPr>
            <a:r>
              <a:rPr lang="en-US" sz="2400" dirty="0" smtClean="0">
                <a:solidFill>
                  <a:srgbClr val="FFFF00"/>
                </a:solidFill>
              </a:rPr>
              <a:t>Coefficient of discharge			: 2.056</a:t>
            </a:r>
          </a:p>
          <a:p>
            <a:pPr>
              <a:buFont typeface="Wingdings" pitchFamily="2" charset="2"/>
              <a:buChar char="Ø"/>
            </a:pPr>
            <a:r>
              <a:rPr lang="en-US" sz="2400" dirty="0" smtClean="0">
                <a:solidFill>
                  <a:srgbClr val="FFFF00"/>
                </a:solidFill>
              </a:rPr>
              <a:t>Number of gates (vents)			: 48 radial gates.</a:t>
            </a:r>
          </a:p>
          <a:p>
            <a:pPr>
              <a:buFont typeface="Wingdings" pitchFamily="2" charset="2"/>
              <a:buChar char="Ø"/>
            </a:pPr>
            <a:r>
              <a:rPr lang="en-US" sz="2400" dirty="0" smtClean="0">
                <a:solidFill>
                  <a:srgbClr val="FFFF00"/>
                </a:solidFill>
              </a:rPr>
              <a:t>Size of vents				: 16m X 20m</a:t>
            </a:r>
          </a:p>
          <a:p>
            <a:pPr>
              <a:buFont typeface="Wingdings" pitchFamily="2" charset="2"/>
              <a:buChar char="Ø"/>
            </a:pPr>
            <a:r>
              <a:rPr lang="en-US" sz="2400" dirty="0" smtClean="0">
                <a:solidFill>
                  <a:srgbClr val="FFFF00"/>
                </a:solidFill>
              </a:rPr>
              <a:t>Max. Flood discharge 			: 36 lakhs cusecs</a:t>
            </a:r>
          </a:p>
          <a:p>
            <a:pPr>
              <a:buFont typeface="Wingdings" pitchFamily="2" charset="2"/>
              <a:buChar char="Ø"/>
            </a:pPr>
            <a:r>
              <a:rPr lang="en-US" sz="2400" dirty="0" smtClean="0">
                <a:solidFill>
                  <a:srgbClr val="FFFF00"/>
                </a:solidFill>
              </a:rPr>
              <a:t>Probable max flood			: 50 lakhs cusecs</a:t>
            </a:r>
          </a:p>
          <a:p>
            <a:pPr>
              <a:buFont typeface="Wingdings" pitchFamily="2" charset="2"/>
              <a:buChar char="Ø"/>
            </a:pPr>
            <a:r>
              <a:rPr lang="en-US" sz="2400" dirty="0" smtClean="0">
                <a:solidFill>
                  <a:srgbClr val="FFFF00"/>
                </a:solidFill>
              </a:rPr>
              <a:t>Max. tail water level			: +31.660m</a:t>
            </a:r>
          </a:p>
          <a:p>
            <a:pPr>
              <a:buFont typeface="Wingdings" pitchFamily="2" charset="2"/>
              <a:buChar char="Ø"/>
            </a:pPr>
            <a:r>
              <a:rPr lang="en-US" sz="2400" dirty="0" smtClean="0">
                <a:solidFill>
                  <a:srgbClr val="FFFF00"/>
                </a:solidFill>
              </a:rPr>
              <a:t>Road level					: +54.00m</a:t>
            </a:r>
          </a:p>
          <a:p>
            <a:pPr>
              <a:buFont typeface="Wingdings" pitchFamily="2" charset="2"/>
              <a:buChar char="Ø"/>
            </a:pPr>
            <a:r>
              <a:rPr lang="en-US" sz="2400" dirty="0" smtClean="0">
                <a:solidFill>
                  <a:srgbClr val="FFFF00"/>
                </a:solidFill>
              </a:rPr>
              <a:t>Stilling basin floor level			:  +5.40m </a:t>
            </a:r>
          </a:p>
          <a:p>
            <a:pPr>
              <a:buFont typeface="Wingdings" pitchFamily="2" charset="2"/>
              <a:buChar char="Ø"/>
            </a:pPr>
            <a:r>
              <a:rPr lang="en-US" sz="2400" dirty="0" smtClean="0">
                <a:solidFill>
                  <a:srgbClr val="FFFF00"/>
                </a:solidFill>
              </a:rPr>
              <a:t>Flood disposal level		              : +44.20m (50lakh cusecs) 					                + 40.72m(36lakh cusecs)</a:t>
            </a:r>
          </a:p>
          <a:p>
            <a:endParaRPr lang="en-US" sz="2000" dirty="0" smtClean="0">
              <a:solidFill>
                <a:srgbClr val="0000FF"/>
              </a:solidFill>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Horizon">
  <a:themeElements>
    <a:clrScheme name="Horizon">
      <a:dk1>
        <a:srgbClr val="000000"/>
      </a:dk1>
      <a:lt1>
        <a:srgbClr val="FFFFFF"/>
      </a:lt1>
      <a:dk2>
        <a:srgbClr val="1F2123"/>
      </a:dk2>
      <a:lt2>
        <a:srgbClr val="DC9E1F"/>
      </a:lt2>
      <a:accent1>
        <a:srgbClr val="7E97AD"/>
      </a:accent1>
      <a:accent2>
        <a:srgbClr val="CC8E60"/>
      </a:accent2>
      <a:accent3>
        <a:srgbClr val="7A6A60"/>
      </a:accent3>
      <a:accent4>
        <a:srgbClr val="B4936D"/>
      </a:accent4>
      <a:accent5>
        <a:srgbClr val="67787B"/>
      </a:accent5>
      <a:accent6>
        <a:srgbClr val="9D936F"/>
      </a:accent6>
      <a:hlink>
        <a:srgbClr val="646464"/>
      </a:hlink>
      <a:folHlink>
        <a:srgbClr val="969696"/>
      </a:folHlink>
    </a:clrScheme>
    <a:fontScheme name="Horizon">
      <a:majorFont>
        <a:latin typeface="Arial Narrow"/>
        <a:ea typeface=""/>
        <a:cs typeface=""/>
        <a:font script="Jpan" typeface="HGｺﾞｼｯｸM"/>
        <a:font script="Hang" typeface="HY얕은샘물M"/>
        <a:font script="Hans" typeface="方正姚体"/>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Arial Narrow"/>
        <a:ea typeface=""/>
        <a:cs typeface=""/>
        <a:font script="Jpan" typeface="HGｺﾞｼｯｸM"/>
        <a:font script="Hang" typeface="HY얕은샘물M"/>
        <a:font script="Hans" typeface="方正姚体"/>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200000"/>
              </a:schemeClr>
            </a:gs>
          </a:gsLst>
          <a:path path="circle">
            <a:fillToRect l="100000" t="100000" r="100000" b="100000"/>
          </a:path>
        </a:gradFill>
        <a:gradFill rotWithShape="1">
          <a:gsLst>
            <a:gs pos="0">
              <a:schemeClr val="phClr">
                <a:shade val="85000"/>
              </a:schemeClr>
            </a:gs>
            <a:gs pos="100000">
              <a:schemeClr val="phClr">
                <a:tint val="90000"/>
                <a:alpha val="100000"/>
                <a:satMod val="20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2924" dir="5400000" rotWithShape="0">
              <a:srgbClr val="000000">
                <a:alpha val="40000"/>
              </a:srgbClr>
            </a:outerShdw>
          </a:effectLst>
        </a:effectStyle>
        <a:effectStyle>
          <a:effectLst>
            <a:outerShdw blurRad="50800" dist="25400" dir="5400000" rotWithShape="0">
              <a:srgbClr val="000000">
                <a:alpha val="40000"/>
              </a:srgbClr>
            </a:outerShdw>
          </a:effectLst>
          <a:scene3d>
            <a:camera prst="orthographicFront">
              <a:rot lat="0" lon="0" rev="0"/>
            </a:camera>
            <a:lightRig rig="flat" dir="t">
              <a:rot lat="0" lon="0" rev="3600000"/>
            </a:lightRig>
          </a:scene3d>
          <a:sp3d prstMaterial="flat">
            <a:bevelT w="34925" h="47625" prst="coolSlant"/>
          </a:sp3d>
        </a:effectStyle>
      </a:effectStyleLst>
      <a:bgFillStyleLst>
        <a:solidFill>
          <a:schemeClr val="phClr"/>
        </a:solidFill>
        <a:gradFill rotWithShape="1">
          <a:gsLst>
            <a:gs pos="0">
              <a:schemeClr val="phClr">
                <a:tint val="96000"/>
                <a:shade val="100000"/>
                <a:alpha val="100000"/>
                <a:satMod val="140000"/>
              </a:schemeClr>
            </a:gs>
            <a:gs pos="31000">
              <a:schemeClr val="phClr">
                <a:tint val="100000"/>
                <a:shade val="90000"/>
                <a:alpha val="100000"/>
              </a:schemeClr>
            </a:gs>
            <a:gs pos="100000">
              <a:schemeClr val="phClr">
                <a:tint val="100000"/>
                <a:shade val="80000"/>
                <a:alpha val="100000"/>
              </a:schemeClr>
            </a:gs>
          </a:gsLst>
          <a:lin ang="5400000" scaled="0"/>
        </a:gradFill>
        <a:gradFill rotWithShape="1">
          <a:gsLst>
            <a:gs pos="0">
              <a:schemeClr val="phClr">
                <a:tint val="96000"/>
                <a:shade val="100000"/>
                <a:alpha val="100000"/>
                <a:satMod val="180000"/>
              </a:schemeClr>
            </a:gs>
            <a:gs pos="41000">
              <a:schemeClr val="phClr">
                <a:tint val="100000"/>
                <a:shade val="100000"/>
                <a:alpha val="100000"/>
                <a:satMod val="150000"/>
              </a:schemeClr>
            </a:gs>
            <a:gs pos="100000">
              <a:schemeClr val="phClr">
                <a:tint val="100000"/>
                <a:shade val="65000"/>
                <a:alpha val="100000"/>
              </a:schemeClr>
            </a:gs>
          </a:gsLst>
          <a:path path="circle">
            <a:fillToRect l="50000" t="80000" r="100000" b="100000"/>
          </a:path>
        </a:grad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Horizon</Template>
  <TotalTime>6136</TotalTime>
  <Words>1232</Words>
  <Application>Microsoft Office PowerPoint</Application>
  <PresentationFormat>On-screen Show (4:3)</PresentationFormat>
  <Paragraphs>82</Paragraphs>
  <Slides>27</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27</vt:i4>
      </vt:variant>
    </vt:vector>
  </HeadingPairs>
  <TitlesOfParts>
    <vt:vector size="32" baseType="lpstr">
      <vt:lpstr>Arial</vt:lpstr>
      <vt:lpstr>Calibri</vt:lpstr>
      <vt:lpstr>Wingdings</vt:lpstr>
      <vt:lpstr>Times New Roman</vt:lpstr>
      <vt:lpstr>Horizon</vt:lpstr>
      <vt:lpstr>PowerPoint Presentation</vt:lpstr>
      <vt:lpstr>PowerPoint Presentation</vt:lpstr>
      <vt:lpstr>Polavaram Irrigation Project Model</vt:lpstr>
      <vt:lpstr>PowerPoint Presentation</vt:lpstr>
      <vt:lpstr>PowerPoint Presentation</vt:lpstr>
      <vt:lpstr>Polavaram Irrigation Project</vt:lpstr>
      <vt:lpstr>PowerPoint Presentation</vt:lpstr>
      <vt:lpstr>PowerPoint Presentation</vt:lpstr>
      <vt:lpstr>Salient Features of spillway </vt:lpstr>
      <vt:lpstr>PowerPoint Presentation</vt:lpstr>
      <vt:lpstr>Progressive construction of  spillway in the right flank side</vt:lpstr>
      <vt:lpstr>Excavations of foundations of  body wall portions  of spillway block  Polavaram Irrigation Project</vt:lpstr>
      <vt:lpstr>Shear zone treatment in the d/s of body wall portion  of spillway Block</vt:lpstr>
      <vt:lpstr>PowerPoint Presentation</vt:lpstr>
      <vt:lpstr>Deep cut portion of the spillway</vt:lpstr>
      <vt:lpstr>PowerPoint Presentation</vt:lpstr>
      <vt:lpstr>Geotechnical Assessment of foundations  of spillway blocks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deepu-manu</dc:creator>
  <cp:lastModifiedBy>deepu-manu</cp:lastModifiedBy>
  <cp:revision>1271</cp:revision>
  <cp:lastPrinted>1601-01-01T00:00:00Z</cp:lastPrinted>
  <dcterms:created xsi:type="dcterms:W3CDTF">1601-01-01T00:00:00Z</dcterms:created>
  <dcterms:modified xsi:type="dcterms:W3CDTF">2018-12-02T14:42:44Z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Version">
    <vt:i4>1</vt:i4>
  </property>
</Properties>
</file>